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60" r:id="rId2"/>
    <p:sldId id="258" r:id="rId3"/>
    <p:sldId id="259" r:id="rId4"/>
    <p:sldId id="257" r:id="rId5"/>
    <p:sldId id="306" r:id="rId6"/>
    <p:sldId id="261" r:id="rId7"/>
    <p:sldId id="298" r:id="rId8"/>
    <p:sldId id="263" r:id="rId9"/>
    <p:sldId id="264" r:id="rId10"/>
    <p:sldId id="303" r:id="rId11"/>
    <p:sldId id="266" r:id="rId12"/>
    <p:sldId id="305" r:id="rId13"/>
    <p:sldId id="265" r:id="rId14"/>
    <p:sldId id="295" r:id="rId15"/>
    <p:sldId id="294" r:id="rId16"/>
    <p:sldId id="301" r:id="rId17"/>
    <p:sldId id="283" r:id="rId18"/>
    <p:sldId id="299" r:id="rId19"/>
    <p:sldId id="300" r:id="rId20"/>
    <p:sldId id="29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8012"/>
    <a:srgbClr val="025994"/>
    <a:srgbClr val="951B45"/>
    <a:srgbClr val="1741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4615"/>
  </p:normalViewPr>
  <p:slideViewPr>
    <p:cSldViewPr snapToGrid="0">
      <p:cViewPr>
        <p:scale>
          <a:sx n="111" d="100"/>
          <a:sy n="111" d="100"/>
        </p:scale>
        <p:origin x="1016" y="10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067671911840888E-2"/>
          <c:y val="0.41050141591808759"/>
          <c:w val="0.97323600973236013"/>
          <c:h val="0.41201529060300951"/>
        </c:manualLayout>
      </c:layout>
      <c:barChart>
        <c:barDir val="col"/>
        <c:grouping val="clustered"/>
        <c:varyColors val="0"/>
        <c:ser>
          <c:idx val="0"/>
          <c:order val="0"/>
          <c:tx>
            <c:strRef>
              <c:f>Sheet1!$B$1</c:f>
              <c:strCache>
                <c:ptCount val="1"/>
                <c:pt idx="0">
                  <c:v>Column1</c:v>
                </c:pt>
              </c:strCache>
            </c:strRef>
          </c:tx>
          <c:spPr>
            <a:solidFill>
              <a:srgbClr val="8EA6C5"/>
            </a:solidFill>
            <a:ln w="38100">
              <a:solidFill>
                <a:srgbClr val="045993"/>
              </a:solidFill>
            </a:ln>
            <a:effectLst/>
          </c:spPr>
          <c:invertIfNegative val="0"/>
          <c:cat>
            <c:strRef>
              <c:f>Sheet1!$A$2:$A$3</c:f>
              <c:strCache>
                <c:ptCount val="2"/>
                <c:pt idx="0">
                  <c:v>Speed (FPS)</c:v>
                </c:pt>
                <c:pt idx="1">
                  <c:v>Memory (GB)</c:v>
                </c:pt>
              </c:strCache>
            </c:strRef>
          </c:cat>
          <c:val>
            <c:numRef>
              <c:f>Sheet1!$B$2:$B$3</c:f>
              <c:numCache>
                <c:formatCode>General</c:formatCode>
                <c:ptCount val="2"/>
                <c:pt idx="0">
                  <c:v>6.8</c:v>
                </c:pt>
                <c:pt idx="1">
                  <c:v>20</c:v>
                </c:pt>
              </c:numCache>
            </c:numRef>
          </c:val>
          <c:extLst>
            <c:ext xmlns:c16="http://schemas.microsoft.com/office/drawing/2014/chart" uri="{C3380CC4-5D6E-409C-BE32-E72D297353CC}">
              <c16:uniqueId val="{00000000-17E5-F041-80D1-4EFE7A3065E4}"/>
            </c:ext>
          </c:extLst>
        </c:ser>
        <c:ser>
          <c:idx val="1"/>
          <c:order val="1"/>
          <c:tx>
            <c:strRef>
              <c:f>Sheet1!$C$1</c:f>
              <c:strCache>
                <c:ptCount val="1"/>
                <c:pt idx="0">
                  <c:v>Column2</c:v>
                </c:pt>
              </c:strCache>
            </c:strRef>
          </c:tx>
          <c:spPr>
            <a:solidFill>
              <a:srgbClr val="78BD6B"/>
            </a:solidFill>
            <a:ln w="38100">
              <a:solidFill>
                <a:srgbClr val="118011"/>
              </a:solidFill>
            </a:ln>
            <a:effectLst/>
          </c:spPr>
          <c:invertIfNegative val="0"/>
          <c:dPt>
            <c:idx val="0"/>
            <c:invertIfNegative val="0"/>
            <c:bubble3D val="0"/>
            <c:spPr>
              <a:solidFill>
                <a:srgbClr val="78BD6B"/>
              </a:solidFill>
              <a:ln w="38100">
                <a:solidFill>
                  <a:srgbClr val="118011"/>
                </a:solidFill>
              </a:ln>
              <a:effectLst/>
            </c:spPr>
            <c:extLst>
              <c:ext xmlns:c16="http://schemas.microsoft.com/office/drawing/2014/chart" uri="{C3380CC4-5D6E-409C-BE32-E72D297353CC}">
                <c16:uniqueId val="{00000002-17E5-F041-80D1-4EFE7A3065E4}"/>
              </c:ext>
            </c:extLst>
          </c:dPt>
          <c:dPt>
            <c:idx val="1"/>
            <c:invertIfNegative val="0"/>
            <c:bubble3D val="0"/>
            <c:spPr>
              <a:solidFill>
                <a:srgbClr val="78BD6B"/>
              </a:solidFill>
              <a:ln w="38100">
                <a:solidFill>
                  <a:srgbClr val="118011"/>
                </a:solidFill>
              </a:ln>
              <a:effectLst/>
            </c:spPr>
            <c:extLst>
              <c:ext xmlns:c16="http://schemas.microsoft.com/office/drawing/2014/chart" uri="{C3380CC4-5D6E-409C-BE32-E72D297353CC}">
                <c16:uniqueId val="{00000004-17E5-F041-80D1-4EFE7A3065E4}"/>
              </c:ext>
            </c:extLst>
          </c:dPt>
          <c:cat>
            <c:strRef>
              <c:f>Sheet1!$A$2:$A$3</c:f>
              <c:strCache>
                <c:ptCount val="2"/>
                <c:pt idx="0">
                  <c:v>Speed (FPS)</c:v>
                </c:pt>
                <c:pt idx="1">
                  <c:v>Memory (GB)</c:v>
                </c:pt>
              </c:strCache>
            </c:strRef>
          </c:cat>
          <c:val>
            <c:numRef>
              <c:f>Sheet1!$C$2:$C$3</c:f>
              <c:numCache>
                <c:formatCode>General</c:formatCode>
                <c:ptCount val="2"/>
                <c:pt idx="0">
                  <c:v>28.4</c:v>
                </c:pt>
                <c:pt idx="1">
                  <c:v>27</c:v>
                </c:pt>
              </c:numCache>
            </c:numRef>
          </c:val>
          <c:extLst>
            <c:ext xmlns:c16="http://schemas.microsoft.com/office/drawing/2014/chart" uri="{C3380CC4-5D6E-409C-BE32-E72D297353CC}">
              <c16:uniqueId val="{00000005-17E5-F041-80D1-4EFE7A3065E4}"/>
            </c:ext>
          </c:extLst>
        </c:ser>
        <c:dLbls>
          <c:showLegendKey val="0"/>
          <c:showVal val="0"/>
          <c:showCatName val="0"/>
          <c:showSerName val="0"/>
          <c:showPercent val="0"/>
          <c:showBubbleSize val="0"/>
        </c:dLbls>
        <c:gapWidth val="219"/>
        <c:overlap val="-27"/>
        <c:axId val="1413599248"/>
        <c:axId val="1416546528"/>
      </c:barChart>
      <c:catAx>
        <c:axId val="1413599248"/>
        <c:scaling>
          <c:orientation val="minMax"/>
        </c:scaling>
        <c:delete val="0"/>
        <c:axPos val="b"/>
        <c:numFmt formatCode="General" sourceLinked="1"/>
        <c:majorTickMark val="none"/>
        <c:minorTickMark val="none"/>
        <c:tickLblPos val="nextTo"/>
        <c:spPr>
          <a:noFill/>
          <a:ln w="50800"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Roboto Light" panose="02000000000000000000" pitchFamily="2" charset="0"/>
                <a:ea typeface="+mn-ea"/>
                <a:cs typeface="+mn-cs"/>
              </a:defRPr>
            </a:pPr>
            <a:endParaRPr lang="en-US"/>
          </a:p>
        </c:txPr>
        <c:crossAx val="1416546528"/>
        <c:crosses val="autoZero"/>
        <c:auto val="1"/>
        <c:lblAlgn val="ctr"/>
        <c:lblOffset val="100"/>
        <c:noMultiLvlLbl val="0"/>
      </c:catAx>
      <c:valAx>
        <c:axId val="1416546528"/>
        <c:scaling>
          <c:orientation val="minMax"/>
        </c:scaling>
        <c:delete val="1"/>
        <c:axPos val="l"/>
        <c:numFmt formatCode="General" sourceLinked="1"/>
        <c:majorTickMark val="none"/>
        <c:minorTickMark val="none"/>
        <c:tickLblPos val="nextTo"/>
        <c:crossAx val="1413599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6E262-6ACF-994F-82CA-783CFE3A6C92}" type="datetimeFigureOut">
              <a:rPr lang="en-US" smtClean="0"/>
              <a:t>5/28/25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624D4-DE4C-A04C-8562-AC73AAF37FDF}" type="slidenum">
              <a:rPr lang="en-US" smtClean="0"/>
              <a:t>‹#›</a:t>
            </a:fld>
            <a:endParaRPr lang="en-US"/>
          </a:p>
        </p:txBody>
      </p:sp>
    </p:spTree>
    <p:extLst>
      <p:ext uri="{BB962C8B-B14F-4D97-AF65-F5344CB8AC3E}">
        <p14:creationId xmlns:p14="http://schemas.microsoft.com/office/powerpoint/2010/main" val="1564221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B624D4-DE4C-A04C-8562-AC73AAF37FDF}" type="slidenum">
              <a:rPr lang="en-US" smtClean="0"/>
              <a:t>1</a:t>
            </a:fld>
            <a:endParaRPr lang="en-US"/>
          </a:p>
        </p:txBody>
      </p:sp>
    </p:spTree>
    <p:extLst>
      <p:ext uri="{BB962C8B-B14F-4D97-AF65-F5344CB8AC3E}">
        <p14:creationId xmlns:p14="http://schemas.microsoft.com/office/powerpoint/2010/main" val="3780710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have shown that </a:t>
            </a:r>
            <a:r>
              <a:rPr lang="en-US" dirty="0" err="1"/>
              <a:t>RelationFIeld</a:t>
            </a:r>
            <a:r>
              <a:rPr lang="en-US" dirty="0"/>
              <a:t> works great based on Nerf, however the community largely has moved to gaussian splatting because of the potential speed benefits.</a:t>
            </a:r>
          </a:p>
          <a:p>
            <a:r>
              <a:rPr lang="en-US" dirty="0"/>
              <a:t>So can </a:t>
            </a:r>
            <a:r>
              <a:rPr lang="en-US" dirty="0" err="1"/>
              <a:t>RelationField</a:t>
            </a:r>
            <a:r>
              <a:rPr lang="en-US" dirty="0"/>
              <a:t> also be applied with gaussian splatting.</a:t>
            </a:r>
          </a:p>
          <a:p>
            <a:endParaRPr lang="en-US" dirty="0"/>
          </a:p>
          <a:p>
            <a:r>
              <a:rPr lang="en-US" dirty="0"/>
              <a:t>Yes, however different to the </a:t>
            </a:r>
            <a:r>
              <a:rPr lang="en-US" dirty="0" err="1"/>
              <a:t>NeRF</a:t>
            </a:r>
            <a:r>
              <a:rPr lang="en-US" dirty="0"/>
              <a:t> variant where we optimize geometry and semantic features simultaneously, with the gaussian splatting </a:t>
            </a:r>
            <a:r>
              <a:rPr lang="en-US" dirty="0" err="1"/>
              <a:t>varient</a:t>
            </a:r>
            <a:r>
              <a:rPr lang="en-US" dirty="0"/>
              <a:t>, we optimize them after the other to save GPU memory.</a:t>
            </a:r>
          </a:p>
          <a:p>
            <a:r>
              <a:rPr lang="en-US" dirty="0"/>
              <a:t>Once a Gaussian Splatting Field is trained we can learn a small </a:t>
            </a:r>
            <a:r>
              <a:rPr lang="en-US" dirty="0" err="1"/>
              <a:t>relationfield</a:t>
            </a:r>
            <a:r>
              <a:rPr lang="en-US" dirty="0"/>
              <a:t> head that outputs the </a:t>
            </a:r>
            <a:r>
              <a:rPr lang="en-US" dirty="0" err="1"/>
              <a:t>relationfield</a:t>
            </a:r>
            <a:r>
              <a:rPr lang="en-US" dirty="0"/>
              <a:t> feature for a pair of gaussians in the scene.</a:t>
            </a:r>
          </a:p>
          <a:p>
            <a:endParaRPr lang="en-US" dirty="0"/>
          </a:p>
          <a:p>
            <a:r>
              <a:rPr lang="en-US" dirty="0"/>
              <a:t>We achieve around a 4x speed up with </a:t>
            </a:r>
            <a:r>
              <a:rPr lang="en-US" dirty="0" err="1"/>
              <a:t>Guassian</a:t>
            </a:r>
            <a:r>
              <a:rPr lang="en-US" dirty="0"/>
              <a:t> splatting, however memory </a:t>
            </a:r>
            <a:r>
              <a:rPr lang="en-US" dirty="0" err="1"/>
              <a:t>requirments</a:t>
            </a:r>
            <a:r>
              <a:rPr lang="en-US" dirty="0"/>
              <a:t> increases.</a:t>
            </a:r>
          </a:p>
          <a:p>
            <a:endParaRPr lang="en-US" dirty="0"/>
          </a:p>
          <a:p>
            <a:r>
              <a:rPr lang="en-US" dirty="0" err="1"/>
              <a:t>THe</a:t>
            </a:r>
            <a:r>
              <a:rPr lang="en-US" dirty="0"/>
              <a:t> quality of </a:t>
            </a:r>
            <a:r>
              <a:rPr lang="en-US" dirty="0" err="1"/>
              <a:t>relationfield</a:t>
            </a:r>
            <a:r>
              <a:rPr lang="en-US" dirty="0"/>
              <a:t> with Nerf and 3dgs is comparable but is slightly better using nerf because of the joint geometry and semantic optimization</a:t>
            </a:r>
          </a:p>
        </p:txBody>
      </p:sp>
      <p:sp>
        <p:nvSpPr>
          <p:cNvPr id="4" name="Slide Number Placeholder 3"/>
          <p:cNvSpPr>
            <a:spLocks noGrp="1"/>
          </p:cNvSpPr>
          <p:nvPr>
            <p:ph type="sldNum" sz="quarter" idx="5"/>
          </p:nvPr>
        </p:nvSpPr>
        <p:spPr/>
        <p:txBody>
          <a:bodyPr/>
          <a:lstStyle/>
          <a:p>
            <a:fld id="{B7B624D4-DE4C-A04C-8562-AC73AAF37FDF}" type="slidenum">
              <a:rPr lang="en-US" smtClean="0"/>
              <a:t>10</a:t>
            </a:fld>
            <a:endParaRPr lang="en-US"/>
          </a:p>
        </p:txBody>
      </p:sp>
    </p:spTree>
    <p:extLst>
      <p:ext uri="{BB962C8B-B14F-4D97-AF65-F5344CB8AC3E}">
        <p14:creationId xmlns:p14="http://schemas.microsoft.com/office/powerpoint/2010/main" val="315040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da6621f60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35da6621f60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 summerize, RelationField en </a:t>
            </a:r>
            <a:endParaRPr/>
          </a:p>
        </p:txBody>
      </p:sp>
      <p:sp>
        <p:nvSpPr>
          <p:cNvPr id="266" name="Google Shape;266;g35da6621f60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E2E9F-3EA2-2AD0-217A-1491A6D07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0EB35-F86A-2D9F-9340-E05695C54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4A640E-0545-A524-4115-AE008D117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928AF2-4C2E-E866-4B51-B596B8D8FCD6}"/>
              </a:ext>
            </a:extLst>
          </p:cNvPr>
          <p:cNvSpPr>
            <a:spLocks noGrp="1"/>
          </p:cNvSpPr>
          <p:nvPr>
            <p:ph type="sldNum" sz="quarter" idx="5"/>
          </p:nvPr>
        </p:nvSpPr>
        <p:spPr/>
        <p:txBody>
          <a:bodyPr/>
          <a:lstStyle/>
          <a:p>
            <a:fld id="{B7B624D4-DE4C-A04C-8562-AC73AAF37FDF}" type="slidenum">
              <a:rPr lang="en-US" smtClean="0"/>
              <a:t>12</a:t>
            </a:fld>
            <a:endParaRPr lang="en-US"/>
          </a:p>
        </p:txBody>
      </p:sp>
    </p:spTree>
    <p:extLst>
      <p:ext uri="{BB962C8B-B14F-4D97-AF65-F5344CB8AC3E}">
        <p14:creationId xmlns:p14="http://schemas.microsoft.com/office/powerpoint/2010/main" val="2080577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da6621f6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g35da6621f60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By combining the relationship reasoning and object semantics we can also extract 3d scene graphs from relationfield to compare to more classical methods and output it true hollistic 3d scene representation</a:t>
            </a:r>
            <a:endParaRPr/>
          </a:p>
        </p:txBody>
      </p:sp>
      <p:sp>
        <p:nvSpPr>
          <p:cNvPr id="243" name="Google Shape;243;g35da6621f60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running </a:t>
            </a:r>
            <a:r>
              <a:rPr lang="en-US" dirty="0" err="1"/>
              <a:t>relationfield</a:t>
            </a:r>
            <a:r>
              <a:rPr lang="en-US" dirty="0"/>
              <a:t> slightly differently.</a:t>
            </a:r>
          </a:p>
          <a:p>
            <a:endParaRPr lang="en-US" dirty="0"/>
          </a:p>
          <a:p>
            <a:r>
              <a:rPr lang="en-US" dirty="0"/>
              <a:t>First of all we </a:t>
            </a:r>
            <a:r>
              <a:rPr lang="en-US" dirty="0" err="1"/>
              <a:t>dont</a:t>
            </a:r>
            <a:r>
              <a:rPr lang="en-US" dirty="0"/>
              <a:t> care about the view direction and also </a:t>
            </a:r>
            <a:r>
              <a:rPr lang="en-US" dirty="0" err="1"/>
              <a:t>dont</a:t>
            </a:r>
            <a:r>
              <a:rPr lang="en-US" dirty="0"/>
              <a:t> need to output a </a:t>
            </a:r>
            <a:r>
              <a:rPr lang="en-US" dirty="0" err="1"/>
              <a:t>rgb</a:t>
            </a:r>
            <a:r>
              <a:rPr lang="en-US" dirty="0"/>
              <a:t> feature for image rendering when we want to output a 3d scene graph.</a:t>
            </a:r>
          </a:p>
          <a:p>
            <a:endParaRPr lang="en-US" dirty="0"/>
          </a:p>
          <a:p>
            <a:r>
              <a:rPr lang="en-US" dirty="0"/>
              <a:t>Then we can compute a 3d reconstruction of the scene from the density of the nerf and use the object feature for segmenting individual objects in the point cloud.</a:t>
            </a:r>
          </a:p>
          <a:p>
            <a:endParaRPr lang="en-US" dirty="0"/>
          </a:p>
          <a:p>
            <a:r>
              <a:rPr lang="en-US" dirty="0"/>
              <a:t>Then in a fully automatic process, we can treat different object instances as initial nodes in the scene graph and relationship queries  for </a:t>
            </a:r>
            <a:r>
              <a:rPr lang="en-US" dirty="0" err="1"/>
              <a:t>relationfield</a:t>
            </a:r>
            <a:endParaRPr lang="en-US" dirty="0"/>
          </a:p>
          <a:p>
            <a:endParaRPr lang="en-US" dirty="0"/>
          </a:p>
          <a:p>
            <a:r>
              <a:rPr lang="en-US" dirty="0"/>
              <a:t>We can then compute the relationship activation for each instance using the rest of the point cloud. to get the edge class in the scene graph</a:t>
            </a:r>
          </a:p>
          <a:p>
            <a:endParaRPr lang="en-US" dirty="0"/>
          </a:p>
          <a:p>
            <a:r>
              <a:rPr lang="en-US" dirty="0"/>
              <a:t>and finally we can aggregate the activations onto the instances in the point cloud to get the other node in the scene graph </a:t>
            </a:r>
            <a:r>
              <a:rPr lang="en-US" dirty="0" err="1"/>
              <a:t>ede</a:t>
            </a:r>
            <a:r>
              <a:rPr lang="en-US" dirty="0"/>
              <a:t>.</a:t>
            </a:r>
          </a:p>
          <a:p>
            <a:r>
              <a:rPr lang="en-US" dirty="0" err="1"/>
              <a:t>THis</a:t>
            </a:r>
            <a:r>
              <a:rPr lang="en-US" dirty="0"/>
              <a:t> can be repeated for all no. des with different relationship queries in a </a:t>
            </a:r>
            <a:r>
              <a:rPr lang="en-US" dirty="0" err="1"/>
              <a:t>completly</a:t>
            </a:r>
            <a:r>
              <a:rPr lang="en-US" dirty="0"/>
              <a:t> automatic manner to extract the complete scene graph</a:t>
            </a:r>
          </a:p>
          <a:p>
            <a:endParaRPr lang="en-US" dirty="0"/>
          </a:p>
          <a:p>
            <a:r>
              <a:rPr lang="en-US" dirty="0"/>
              <a:t>using this process we achieve SOTA 3d scene graph prediction performance!</a:t>
            </a:r>
          </a:p>
        </p:txBody>
      </p:sp>
      <p:sp>
        <p:nvSpPr>
          <p:cNvPr id="4" name="Slide Number Placeholder 3"/>
          <p:cNvSpPr>
            <a:spLocks noGrp="1"/>
          </p:cNvSpPr>
          <p:nvPr>
            <p:ph type="sldNum" sz="quarter" idx="5"/>
          </p:nvPr>
        </p:nvSpPr>
        <p:spPr/>
        <p:txBody>
          <a:bodyPr/>
          <a:lstStyle/>
          <a:p>
            <a:fld id="{B7B624D4-DE4C-A04C-8562-AC73AAF37FDF}" type="slidenum">
              <a:rPr lang="en-US" smtClean="0"/>
              <a:t>14</a:t>
            </a:fld>
            <a:endParaRPr lang="en-US"/>
          </a:p>
        </p:txBody>
      </p:sp>
    </p:spTree>
    <p:extLst>
      <p:ext uri="{BB962C8B-B14F-4D97-AF65-F5344CB8AC3E}">
        <p14:creationId xmlns:p14="http://schemas.microsoft.com/office/powerpoint/2010/main" val="1659210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a:t>
            </a:r>
            <a:r>
              <a:rPr lang="en-US" dirty="0" err="1"/>
              <a:t>relationfield</a:t>
            </a:r>
            <a:r>
              <a:rPr lang="en-US" dirty="0"/>
              <a:t> with other object centric radiance field approaches, we also propose a new benchmark with the focus on complex relationship oriented </a:t>
            </a:r>
            <a:r>
              <a:rPr lang="en-US" dirty="0" err="1"/>
              <a:t>quries</a:t>
            </a:r>
            <a:r>
              <a:rPr lang="en-US" dirty="0"/>
              <a:t>.</a:t>
            </a:r>
          </a:p>
          <a:p>
            <a:r>
              <a:rPr lang="en-US" dirty="0"/>
              <a:t>We labeled 8 </a:t>
            </a:r>
            <a:r>
              <a:rPr lang="en-US" dirty="0" err="1"/>
              <a:t>scannet</a:t>
            </a:r>
            <a:r>
              <a:rPr lang="en-US" dirty="0"/>
              <a:t>++ scene with over 30 unique relationships and more duplicates.</a:t>
            </a:r>
          </a:p>
          <a:p>
            <a:r>
              <a:rPr lang="en-US" dirty="0"/>
              <a:t>The focus of this dataset is to test really whether a method follows the query instruction or simply </a:t>
            </a:r>
            <a:r>
              <a:rPr lang="en-US" dirty="0" err="1"/>
              <a:t>recognezies</a:t>
            </a:r>
            <a:r>
              <a:rPr lang="en-US" dirty="0"/>
              <a:t> the objects in the </a:t>
            </a:r>
            <a:r>
              <a:rPr lang="en-US" dirty="0" err="1"/>
              <a:t>queriy</a:t>
            </a:r>
            <a:r>
              <a:rPr lang="en-US" dirty="0"/>
              <a:t> therefore for most queries there are multiple objects that are of the same object type as the searched object but only one has the correct relationship with its </a:t>
            </a:r>
            <a:r>
              <a:rPr lang="en-US" dirty="0" err="1"/>
              <a:t>sourrounding</a:t>
            </a:r>
            <a:r>
              <a:rPr lang="en-US" dirty="0"/>
              <a:t> such as the here here which you know </a:t>
            </a:r>
            <a:r>
              <a:rPr lang="en-US" dirty="0" err="1"/>
              <a:t>fro</a:t>
            </a:r>
            <a:r>
              <a:rPr lang="en-US" dirty="0"/>
              <a:t> m the very beginning.</a:t>
            </a:r>
          </a:p>
        </p:txBody>
      </p:sp>
      <p:sp>
        <p:nvSpPr>
          <p:cNvPr id="4" name="Slide Number Placeholder 3"/>
          <p:cNvSpPr>
            <a:spLocks noGrp="1"/>
          </p:cNvSpPr>
          <p:nvPr>
            <p:ph type="sldNum" sz="quarter" idx="5"/>
          </p:nvPr>
        </p:nvSpPr>
        <p:spPr/>
        <p:txBody>
          <a:bodyPr/>
          <a:lstStyle/>
          <a:p>
            <a:fld id="{B7B624D4-DE4C-A04C-8562-AC73AAF37FDF}" type="slidenum">
              <a:rPr lang="en-US" smtClean="0"/>
              <a:t>16</a:t>
            </a:fld>
            <a:endParaRPr lang="en-US"/>
          </a:p>
        </p:txBody>
      </p:sp>
    </p:spTree>
    <p:extLst>
      <p:ext uri="{BB962C8B-B14F-4D97-AF65-F5344CB8AC3E}">
        <p14:creationId xmlns:p14="http://schemas.microsoft.com/office/powerpoint/2010/main" val="2473529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summerize</a:t>
            </a:r>
            <a:r>
              <a:rPr lang="en-US" dirty="0"/>
              <a:t>, </a:t>
            </a:r>
            <a:r>
              <a:rPr lang="en-US" dirty="0" err="1"/>
              <a:t>RelationField</a:t>
            </a:r>
            <a:r>
              <a:rPr lang="en-US" dirty="0"/>
              <a:t> </a:t>
            </a:r>
            <a:r>
              <a:rPr lang="en-US" dirty="0" err="1"/>
              <a:t>en</a:t>
            </a:r>
            <a:r>
              <a:rPr lang="en-US" dirty="0"/>
              <a:t> </a:t>
            </a:r>
          </a:p>
        </p:txBody>
      </p:sp>
      <p:sp>
        <p:nvSpPr>
          <p:cNvPr id="4" name="Slide Number Placeholder 3"/>
          <p:cNvSpPr>
            <a:spLocks noGrp="1"/>
          </p:cNvSpPr>
          <p:nvPr>
            <p:ph type="sldNum" sz="quarter" idx="5"/>
          </p:nvPr>
        </p:nvSpPr>
        <p:spPr/>
        <p:txBody>
          <a:bodyPr/>
          <a:lstStyle/>
          <a:p>
            <a:fld id="{B7B624D4-DE4C-A04C-8562-AC73AAF37FDF}" type="slidenum">
              <a:rPr lang="en-US" smtClean="0"/>
              <a:t>17</a:t>
            </a:fld>
            <a:endParaRPr lang="en-US"/>
          </a:p>
        </p:txBody>
      </p:sp>
    </p:spTree>
    <p:extLst>
      <p:ext uri="{BB962C8B-B14F-4D97-AF65-F5344CB8AC3E}">
        <p14:creationId xmlns:p14="http://schemas.microsoft.com/office/powerpoint/2010/main" val="3805150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combining the relationship reasoning and object semantics we can also extract 3d scene graphs from </a:t>
            </a:r>
            <a:r>
              <a:rPr lang="en-US" dirty="0" err="1"/>
              <a:t>relationfield</a:t>
            </a:r>
            <a:r>
              <a:rPr lang="en-US" dirty="0"/>
              <a:t> to compare to more classical methods and output it true </a:t>
            </a:r>
            <a:r>
              <a:rPr lang="en-US" dirty="0" err="1"/>
              <a:t>hollistic</a:t>
            </a:r>
            <a:r>
              <a:rPr lang="en-US" dirty="0"/>
              <a:t> 3d scene representation</a:t>
            </a:r>
          </a:p>
        </p:txBody>
      </p:sp>
      <p:sp>
        <p:nvSpPr>
          <p:cNvPr id="4" name="Slide Number Placeholder 3"/>
          <p:cNvSpPr>
            <a:spLocks noGrp="1"/>
          </p:cNvSpPr>
          <p:nvPr>
            <p:ph type="sldNum" sz="quarter" idx="5"/>
          </p:nvPr>
        </p:nvSpPr>
        <p:spPr/>
        <p:txBody>
          <a:bodyPr/>
          <a:lstStyle/>
          <a:p>
            <a:fld id="{B7B624D4-DE4C-A04C-8562-AC73AAF37FDF}" type="slidenum">
              <a:rPr lang="en-US" smtClean="0"/>
              <a:t>18</a:t>
            </a:fld>
            <a:endParaRPr lang="en-US"/>
          </a:p>
        </p:txBody>
      </p:sp>
    </p:spTree>
    <p:extLst>
      <p:ext uri="{BB962C8B-B14F-4D97-AF65-F5344CB8AC3E}">
        <p14:creationId xmlns:p14="http://schemas.microsoft.com/office/powerpoint/2010/main" val="1705681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a:r>
            <a:r>
              <a:rPr lang="en-US" dirty="0" err="1"/>
              <a:t>Relationfield</a:t>
            </a:r>
            <a:r>
              <a:rPr lang="en-US" dirty="0"/>
              <a:t> not only works on one particular scene type.</a:t>
            </a:r>
          </a:p>
          <a:p>
            <a:endParaRPr lang="en-US" dirty="0"/>
          </a:p>
          <a:p>
            <a:r>
              <a:rPr lang="en-US" dirty="0"/>
              <a:t>Without needing to change the training pipeline at all we can run </a:t>
            </a:r>
            <a:r>
              <a:rPr lang="en-US" dirty="0" err="1"/>
              <a:t>relationfield</a:t>
            </a:r>
            <a:r>
              <a:rPr lang="en-US" dirty="0"/>
              <a:t> on different scenes such as kitchens, bedrooms, bathrooms and living rooms.</a:t>
            </a:r>
          </a:p>
          <a:p>
            <a:endParaRPr lang="en-US" dirty="0"/>
          </a:p>
          <a:p>
            <a:r>
              <a:rPr lang="en-US" dirty="0"/>
              <a:t>One thing I want to highlight are these </a:t>
            </a:r>
            <a:r>
              <a:rPr lang="en-US" dirty="0" err="1"/>
              <a:t>functual</a:t>
            </a:r>
            <a:r>
              <a:rPr lang="en-US" dirty="0"/>
              <a:t> relationships.</a:t>
            </a:r>
          </a:p>
          <a:p>
            <a:r>
              <a:rPr lang="en-US" dirty="0"/>
              <a:t>Here we select the light switch and query turns on and </a:t>
            </a:r>
            <a:r>
              <a:rPr lang="en-US" dirty="0" err="1"/>
              <a:t>relationfield</a:t>
            </a:r>
            <a:r>
              <a:rPr lang="en-US" dirty="0"/>
              <a:t> actually highlights the light.</a:t>
            </a:r>
          </a:p>
          <a:p>
            <a:r>
              <a:rPr lang="en-US" dirty="0" err="1"/>
              <a:t>THis</a:t>
            </a:r>
            <a:r>
              <a:rPr lang="en-US" dirty="0"/>
              <a:t> is of course very useful for a robot agent that is tasked to turn on the light and needs to now that it has to interact with the light switch rather then the light itself.</a:t>
            </a:r>
          </a:p>
        </p:txBody>
      </p:sp>
      <p:sp>
        <p:nvSpPr>
          <p:cNvPr id="4" name="Slide Number Placeholder 3"/>
          <p:cNvSpPr>
            <a:spLocks noGrp="1"/>
          </p:cNvSpPr>
          <p:nvPr>
            <p:ph type="sldNum" sz="quarter" idx="5"/>
          </p:nvPr>
        </p:nvSpPr>
        <p:spPr/>
        <p:txBody>
          <a:bodyPr/>
          <a:lstStyle/>
          <a:p>
            <a:fld id="{B7B624D4-DE4C-A04C-8562-AC73AAF37FDF}" type="slidenum">
              <a:rPr lang="en-US" smtClean="0"/>
              <a:t>19</a:t>
            </a:fld>
            <a:endParaRPr lang="en-US"/>
          </a:p>
        </p:txBody>
      </p:sp>
    </p:spTree>
    <p:extLst>
      <p:ext uri="{BB962C8B-B14F-4D97-AF65-F5344CB8AC3E}">
        <p14:creationId xmlns:p14="http://schemas.microsoft.com/office/powerpoint/2010/main" val="3226020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compared to the </a:t>
            </a:r>
            <a:r>
              <a:rPr lang="en-US" dirty="0" err="1"/>
              <a:t>corrent</a:t>
            </a:r>
            <a:r>
              <a:rPr lang="en-US" dirty="0"/>
              <a:t> SOTA such as </a:t>
            </a:r>
            <a:r>
              <a:rPr lang="en-US" dirty="0" err="1"/>
              <a:t>OPenNerf</a:t>
            </a:r>
            <a:r>
              <a:rPr lang="en-US" dirty="0"/>
              <a:t> or </a:t>
            </a:r>
            <a:r>
              <a:rPr lang="en-US" dirty="0" err="1"/>
              <a:t>Langsplat</a:t>
            </a:r>
            <a:r>
              <a:rPr lang="en-US" dirty="0"/>
              <a:t>, our method outperforms them all and is the only method, that does not get confused by complex queries like here the monitor standing on the desk or the curtain hanging on the door which </a:t>
            </a:r>
            <a:r>
              <a:rPr lang="en-US" dirty="0" err="1"/>
              <a:t>OpenNerf</a:t>
            </a:r>
            <a:r>
              <a:rPr lang="en-US" dirty="0"/>
              <a:t> confuses with the curtain in front of the window.</a:t>
            </a:r>
          </a:p>
        </p:txBody>
      </p:sp>
      <p:sp>
        <p:nvSpPr>
          <p:cNvPr id="4" name="Slide Number Placeholder 3"/>
          <p:cNvSpPr>
            <a:spLocks noGrp="1"/>
          </p:cNvSpPr>
          <p:nvPr>
            <p:ph type="sldNum" sz="quarter" idx="5"/>
          </p:nvPr>
        </p:nvSpPr>
        <p:spPr/>
        <p:txBody>
          <a:bodyPr/>
          <a:lstStyle/>
          <a:p>
            <a:fld id="{B7B624D4-DE4C-A04C-8562-AC73AAF37FDF}" type="slidenum">
              <a:rPr lang="en-US" smtClean="0"/>
              <a:t>20</a:t>
            </a:fld>
            <a:endParaRPr lang="en-US"/>
          </a:p>
        </p:txBody>
      </p:sp>
    </p:spTree>
    <p:extLst>
      <p:ext uri="{BB962C8B-B14F-4D97-AF65-F5344CB8AC3E}">
        <p14:creationId xmlns:p14="http://schemas.microsoft.com/office/powerpoint/2010/main" val="163890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lets look in detail into how a NeRF is build. A NeRF is a neural network that takes as input a xyz location together with a viewing direction of the camera to predict a density and rgb feature for the given input. </a:t>
            </a:r>
            <a:endParaRPr/>
          </a:p>
          <a:p>
            <a:pPr marL="0" lvl="0" indent="0" algn="l" rtl="0">
              <a:spcBef>
                <a:spcPts val="0"/>
              </a:spcBef>
              <a:spcAft>
                <a:spcPts val="0"/>
              </a:spcAft>
              <a:buNone/>
            </a:pPr>
            <a:r>
              <a:rPr lang="en-US"/>
              <a:t>When we now execute this network for the entire scene and render its output onto a 2d image plane we get the novel view synthesis formulation known from NeRF.</a:t>
            </a:r>
            <a:endParaRPr/>
          </a:p>
          <a:p>
            <a:pPr marL="0" lvl="0" indent="0" algn="l" rtl="0">
              <a:spcBef>
                <a:spcPts val="0"/>
              </a:spcBef>
              <a:spcAft>
                <a:spcPts val="0"/>
              </a:spcAft>
              <a:buNone/>
            </a:pPr>
            <a:br>
              <a:rPr lang="en-US"/>
            </a:br>
            <a:r>
              <a:rPr lang="en-US"/>
              <a:t>Methods such as LERF now extent the NeRF formulation by proposing an additional output feature, that is supervised by a foundation model such as CLIP.</a:t>
            </a:r>
            <a:endParaRPr/>
          </a:p>
          <a:p>
            <a:pPr marL="0" lvl="0" indent="0" algn="l" rtl="0">
              <a:spcBef>
                <a:spcPts val="0"/>
              </a:spcBef>
              <a:spcAft>
                <a:spcPts val="0"/>
              </a:spcAft>
              <a:buNone/>
            </a:pPr>
            <a:r>
              <a:rPr lang="en-US"/>
              <a:t>You can see here how in LeRF we can query different textutal labels encoded with CLIP, to get localisation outputs in the 2D rendered images or directly in 3D.</a:t>
            </a:r>
            <a:endParaRPr/>
          </a:p>
          <a:p>
            <a:pPr marL="0" lvl="0" indent="0" algn="l" rtl="0">
              <a:spcBef>
                <a:spcPts val="0"/>
              </a:spcBef>
              <a:spcAft>
                <a:spcPts val="0"/>
              </a:spcAft>
              <a:buNone/>
            </a:pPr>
            <a:r>
              <a:rPr lang="en-US"/>
              <a:t>Here for instance for simple objects as the soap bottle or higher level concepts such as the color yellow</a:t>
            </a:r>
            <a:endParaRPr/>
          </a:p>
          <a:p>
            <a:pPr marL="0" lvl="0" indent="0" algn="l" rtl="0">
              <a:spcBef>
                <a:spcPts val="0"/>
              </a:spcBef>
              <a:spcAft>
                <a:spcPts val="0"/>
              </a:spcAft>
              <a:buNone/>
            </a:pPr>
            <a:endParaRPr/>
          </a:p>
          <a:p>
            <a:pPr marL="0" lvl="0" indent="0" algn="l" rtl="0">
              <a:spcBef>
                <a:spcPts val="0"/>
              </a:spcBef>
              <a:spcAft>
                <a:spcPts val="0"/>
              </a:spcAft>
              <a:buNone/>
            </a:pPr>
            <a:r>
              <a:rPr lang="en-US"/>
              <a:t>In RelationField we extend this NeRF formulation even further, by propsing an additional language output as in LERF for the relationship feature.</a:t>
            </a:r>
            <a:endParaRPr/>
          </a:p>
          <a:p>
            <a:pPr marL="0" lvl="0" indent="0" algn="l" rtl="0">
              <a:spcBef>
                <a:spcPts val="0"/>
              </a:spcBef>
              <a:spcAft>
                <a:spcPts val="0"/>
              </a:spcAft>
              <a:buNone/>
            </a:pPr>
            <a:r>
              <a:rPr lang="en-US"/>
              <a:t>But furthermore, we introduce a secondary xyz position as input which is used to condition the relationship output.</a:t>
            </a:r>
            <a:endParaRPr/>
          </a:p>
          <a:p>
            <a:pPr marL="0" lvl="0" indent="0" algn="l" rtl="0">
              <a:spcBef>
                <a:spcPts val="0"/>
              </a:spcBef>
              <a:spcAft>
                <a:spcPts val="0"/>
              </a:spcAft>
              <a:buNone/>
            </a:pPr>
            <a:r>
              <a:rPr lang="en-US"/>
              <a:t>We do this because we identified, that unlike for objects, for relationships, you always need a reference point, that anchors your relationship.</a:t>
            </a:r>
            <a:endParaRPr/>
          </a:p>
          <a:p>
            <a:pPr marL="0" lvl="0" indent="0" algn="l" rtl="0">
              <a:spcBef>
                <a:spcPts val="0"/>
              </a:spcBef>
              <a:spcAft>
                <a:spcPts val="0"/>
              </a:spcAft>
              <a:buNone/>
            </a:pPr>
            <a:r>
              <a:rPr lang="en-US"/>
              <a:t>For instance, we treat the bottle here as our reference and then can query different relationships such as standing on.</a:t>
            </a:r>
            <a:endParaRPr/>
          </a:p>
          <a:p>
            <a:pPr marL="0" lvl="0" indent="0" algn="l" rtl="0">
              <a:spcBef>
                <a:spcPts val="0"/>
              </a:spcBef>
              <a:spcAft>
                <a:spcPts val="0"/>
              </a:spcAft>
              <a:buNone/>
            </a:pPr>
            <a:r>
              <a:rPr lang="en-US"/>
              <a:t>But this does of course work for all sorts of relationships such as composition, compare, spatial, affordance and support relationships.</a:t>
            </a:r>
            <a:endParaRPr/>
          </a:p>
        </p:txBody>
      </p:sp>
      <p:sp>
        <p:nvSpPr>
          <p:cNvPr id="134" name="Google Shape;13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dc135af6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35dc135af6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lets look in detail into how a NeRF is build. A NeRF is a neural network that takes as input a xyz location together with a viewing direction of the camera to predict a density and rgb feature for the given input. </a:t>
            </a:r>
            <a:endParaRPr/>
          </a:p>
          <a:p>
            <a:pPr marL="0" lvl="0" indent="0" algn="l" rtl="0">
              <a:spcBef>
                <a:spcPts val="0"/>
              </a:spcBef>
              <a:spcAft>
                <a:spcPts val="0"/>
              </a:spcAft>
              <a:buNone/>
            </a:pPr>
            <a:r>
              <a:rPr lang="en-US"/>
              <a:t>When we now execute this network for the entire scene and render its output onto a 2d image plane we get the novel view synthesis formulation known from NeRF.</a:t>
            </a:r>
            <a:endParaRPr/>
          </a:p>
          <a:p>
            <a:pPr marL="0" lvl="0" indent="0" algn="l" rtl="0">
              <a:spcBef>
                <a:spcPts val="0"/>
              </a:spcBef>
              <a:spcAft>
                <a:spcPts val="0"/>
              </a:spcAft>
              <a:buNone/>
            </a:pPr>
            <a:br>
              <a:rPr lang="en-US"/>
            </a:br>
            <a:r>
              <a:rPr lang="en-US"/>
              <a:t>Methods such as LERF now extent the NeRF formulation by proposing an additional output feature, that is supervised by a foundation model such as CLIP.</a:t>
            </a:r>
            <a:endParaRPr/>
          </a:p>
          <a:p>
            <a:pPr marL="0" lvl="0" indent="0" algn="l" rtl="0">
              <a:spcBef>
                <a:spcPts val="0"/>
              </a:spcBef>
              <a:spcAft>
                <a:spcPts val="0"/>
              </a:spcAft>
              <a:buNone/>
            </a:pPr>
            <a:r>
              <a:rPr lang="en-US"/>
              <a:t>You can see here how in LeRF we can query different textutal labels encoded with CLIP, to get localisation outputs in the 2D rendered images or directly in 3D.</a:t>
            </a:r>
            <a:endParaRPr/>
          </a:p>
          <a:p>
            <a:pPr marL="0" lvl="0" indent="0" algn="l" rtl="0">
              <a:spcBef>
                <a:spcPts val="0"/>
              </a:spcBef>
              <a:spcAft>
                <a:spcPts val="0"/>
              </a:spcAft>
              <a:buNone/>
            </a:pPr>
            <a:r>
              <a:rPr lang="en-US"/>
              <a:t>Here for instance for simple objects as the soap bottle or higher level concepts such as the color yellow</a:t>
            </a:r>
            <a:endParaRPr/>
          </a:p>
          <a:p>
            <a:pPr marL="0" lvl="0" indent="0" algn="l" rtl="0">
              <a:spcBef>
                <a:spcPts val="0"/>
              </a:spcBef>
              <a:spcAft>
                <a:spcPts val="0"/>
              </a:spcAft>
              <a:buNone/>
            </a:pPr>
            <a:endParaRPr/>
          </a:p>
          <a:p>
            <a:pPr marL="0" lvl="0" indent="0" algn="l" rtl="0">
              <a:spcBef>
                <a:spcPts val="0"/>
              </a:spcBef>
              <a:spcAft>
                <a:spcPts val="0"/>
              </a:spcAft>
              <a:buNone/>
            </a:pPr>
            <a:r>
              <a:rPr lang="en-US"/>
              <a:t>In RelationField we extend this NeRF formulation even further, by propsing an additional language output as in LERF for the relationship feature.</a:t>
            </a:r>
            <a:endParaRPr/>
          </a:p>
          <a:p>
            <a:pPr marL="0" lvl="0" indent="0" algn="l" rtl="0">
              <a:spcBef>
                <a:spcPts val="0"/>
              </a:spcBef>
              <a:spcAft>
                <a:spcPts val="0"/>
              </a:spcAft>
              <a:buNone/>
            </a:pPr>
            <a:r>
              <a:rPr lang="en-US"/>
              <a:t>But furthermore, we introduce a secondary xyz position as input which is used to condition the relationship output.</a:t>
            </a:r>
            <a:endParaRPr/>
          </a:p>
          <a:p>
            <a:pPr marL="0" lvl="0" indent="0" algn="l" rtl="0">
              <a:spcBef>
                <a:spcPts val="0"/>
              </a:spcBef>
              <a:spcAft>
                <a:spcPts val="0"/>
              </a:spcAft>
              <a:buNone/>
            </a:pPr>
            <a:r>
              <a:rPr lang="en-US"/>
              <a:t>We do this because we identified, that unlike for objects, for relationships, you always need a reference point, that anchors your relationship.</a:t>
            </a:r>
            <a:endParaRPr/>
          </a:p>
          <a:p>
            <a:pPr marL="0" lvl="0" indent="0" algn="l" rtl="0">
              <a:spcBef>
                <a:spcPts val="0"/>
              </a:spcBef>
              <a:spcAft>
                <a:spcPts val="0"/>
              </a:spcAft>
              <a:buNone/>
            </a:pPr>
            <a:r>
              <a:rPr lang="en-US"/>
              <a:t>For instance, we treat the bottle here as our reference and then can query different relationships such as standing on.</a:t>
            </a:r>
            <a:endParaRPr/>
          </a:p>
          <a:p>
            <a:pPr marL="0" lvl="0" indent="0" algn="l" rtl="0">
              <a:spcBef>
                <a:spcPts val="0"/>
              </a:spcBef>
              <a:spcAft>
                <a:spcPts val="0"/>
              </a:spcAft>
              <a:buNone/>
            </a:pPr>
            <a:r>
              <a:rPr lang="en-US"/>
              <a:t>But this does of course work for all sorts of relationships such as composition, compare, spatial, affordance and support relationships.</a:t>
            </a:r>
            <a:endParaRPr/>
          </a:p>
        </p:txBody>
      </p:sp>
      <p:sp>
        <p:nvSpPr>
          <p:cNvPr id="147" name="Google Shape;147;g35dc135af62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dc135af62_1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35dc135af62_1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recent years, radiance field approaches such as NeRF or Gaussian Splatting have been combined with 2D foundation modeles such as DINO, CLIP, SAM or Stable Diffusion to form so called "Feature Fields". </a:t>
            </a:r>
            <a:endParaRPr/>
          </a:p>
          <a:p>
            <a:pPr marL="0" lvl="0" indent="0" algn="l" rtl="0">
              <a:spcBef>
                <a:spcPts val="0"/>
              </a:spcBef>
              <a:spcAft>
                <a:spcPts val="0"/>
              </a:spcAft>
              <a:buNone/>
            </a:pPr>
            <a:r>
              <a:rPr lang="en-US"/>
              <a:t>These feature fields can be used to perform tasks such as Open-Vocabulary Object Localisation or Interactive Instance Segmentation.</a:t>
            </a:r>
            <a:endParaRPr/>
          </a:p>
          <a:p>
            <a:pPr marL="0" lvl="0" indent="0" algn="l" rtl="0">
              <a:spcBef>
                <a:spcPts val="0"/>
              </a:spcBef>
              <a:spcAft>
                <a:spcPts val="0"/>
              </a:spcAft>
              <a:buNone/>
            </a:pPr>
            <a:r>
              <a:rPr lang="en-US"/>
              <a:t>While NeRF was originally proposed for novel-view synthesis, it is ideal to lift 2d foundation model knowledge to 3D, as NeRF  directly models the underlying 3D geometry, but is exclusievly supervised by 2d images which can be used to extract foundation model features.</a:t>
            </a:r>
            <a:endParaRPr/>
          </a:p>
          <a:p>
            <a:pPr marL="0" lvl="0" indent="0" algn="l" rtl="0">
              <a:spcBef>
                <a:spcPts val="0"/>
              </a:spcBef>
              <a:spcAft>
                <a:spcPts val="0"/>
              </a:spcAft>
              <a:buNone/>
            </a:pPr>
            <a:endParaRPr/>
          </a:p>
          <a:p>
            <a:pPr marL="0" lvl="0" indent="0" algn="l" rtl="0">
              <a:spcBef>
                <a:spcPts val="0"/>
              </a:spcBef>
              <a:spcAft>
                <a:spcPts val="0"/>
              </a:spcAft>
              <a:buNone/>
            </a:pPr>
            <a:r>
              <a:rPr lang="en-US"/>
              <a:t>However, existing works mainly focus on object centric representations and completely ignore relationships and object interactions</a:t>
            </a:r>
            <a:endParaRPr/>
          </a:p>
        </p:txBody>
      </p:sp>
      <p:sp>
        <p:nvSpPr>
          <p:cNvPr id="112" name="Google Shape;112;g35dc135af62_1_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dc135af62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35dc135af62_1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lets look in detail into how a NeRF is build. A NeRF is a neural network that takes as input a xyz location together with a viewing direction of the camera to predict a density and rgb feature for the given input. </a:t>
            </a:r>
            <a:endParaRPr/>
          </a:p>
          <a:p>
            <a:pPr marL="0" lvl="0" indent="0" algn="l" rtl="0">
              <a:spcBef>
                <a:spcPts val="0"/>
              </a:spcBef>
              <a:spcAft>
                <a:spcPts val="0"/>
              </a:spcAft>
              <a:buNone/>
            </a:pPr>
            <a:r>
              <a:rPr lang="en-US"/>
              <a:t>When we now execute this network for the entire scene and render its output onto a 2d image plane we get the novel view synthesis formulation known from NeRF.</a:t>
            </a:r>
            <a:endParaRPr/>
          </a:p>
          <a:p>
            <a:pPr marL="0" lvl="0" indent="0" algn="l" rtl="0">
              <a:spcBef>
                <a:spcPts val="0"/>
              </a:spcBef>
              <a:spcAft>
                <a:spcPts val="0"/>
              </a:spcAft>
              <a:buNone/>
            </a:pPr>
            <a:br>
              <a:rPr lang="en-US"/>
            </a:br>
            <a:r>
              <a:rPr lang="en-US"/>
              <a:t>Methods such as LERF now extent the NeRF formulation by proposing an additional output feature, that is supervised by a foundation model such as CLIP.</a:t>
            </a:r>
            <a:endParaRPr/>
          </a:p>
          <a:p>
            <a:pPr marL="0" lvl="0" indent="0" algn="l" rtl="0">
              <a:spcBef>
                <a:spcPts val="0"/>
              </a:spcBef>
              <a:spcAft>
                <a:spcPts val="0"/>
              </a:spcAft>
              <a:buNone/>
            </a:pPr>
            <a:r>
              <a:rPr lang="en-US"/>
              <a:t>You can see here how in LeRF we can query different textutal labels encoded with CLIP, to get localisation outputs in the 2D rendered images or directly in 3D.</a:t>
            </a:r>
            <a:endParaRPr/>
          </a:p>
          <a:p>
            <a:pPr marL="0" lvl="0" indent="0" algn="l" rtl="0">
              <a:spcBef>
                <a:spcPts val="0"/>
              </a:spcBef>
              <a:spcAft>
                <a:spcPts val="0"/>
              </a:spcAft>
              <a:buNone/>
            </a:pPr>
            <a:r>
              <a:rPr lang="en-US"/>
              <a:t>Here for instance for simple objects as the soap bottle or higher level concepts such as the color yellow</a:t>
            </a:r>
            <a:endParaRPr/>
          </a:p>
          <a:p>
            <a:pPr marL="0" lvl="0" indent="0" algn="l" rtl="0">
              <a:spcBef>
                <a:spcPts val="0"/>
              </a:spcBef>
              <a:spcAft>
                <a:spcPts val="0"/>
              </a:spcAft>
              <a:buNone/>
            </a:pPr>
            <a:endParaRPr/>
          </a:p>
          <a:p>
            <a:pPr marL="0" lvl="0" indent="0" algn="l" rtl="0">
              <a:spcBef>
                <a:spcPts val="0"/>
              </a:spcBef>
              <a:spcAft>
                <a:spcPts val="0"/>
              </a:spcAft>
              <a:buNone/>
            </a:pPr>
            <a:r>
              <a:rPr lang="en-US"/>
              <a:t>In RelationField we extend this NeRF formulation even further, by propsing an additional language output as in LERF for the relationship feature.</a:t>
            </a:r>
            <a:endParaRPr/>
          </a:p>
          <a:p>
            <a:pPr marL="0" lvl="0" indent="0" algn="l" rtl="0">
              <a:spcBef>
                <a:spcPts val="0"/>
              </a:spcBef>
              <a:spcAft>
                <a:spcPts val="0"/>
              </a:spcAft>
              <a:buNone/>
            </a:pPr>
            <a:r>
              <a:rPr lang="en-US"/>
              <a:t>But furthermore, we introduce a secondary xyz position as input which is used to condition the relationship output.</a:t>
            </a:r>
            <a:endParaRPr/>
          </a:p>
          <a:p>
            <a:pPr marL="0" lvl="0" indent="0" algn="l" rtl="0">
              <a:spcBef>
                <a:spcPts val="0"/>
              </a:spcBef>
              <a:spcAft>
                <a:spcPts val="0"/>
              </a:spcAft>
              <a:buNone/>
            </a:pPr>
            <a:r>
              <a:rPr lang="en-US"/>
              <a:t>We do this because we identified, that unlike for objects, for relationships, you always need a reference point, that anchors your relationship.</a:t>
            </a:r>
            <a:endParaRPr/>
          </a:p>
          <a:p>
            <a:pPr marL="0" lvl="0" indent="0" algn="l" rtl="0">
              <a:spcBef>
                <a:spcPts val="0"/>
              </a:spcBef>
              <a:spcAft>
                <a:spcPts val="0"/>
              </a:spcAft>
              <a:buNone/>
            </a:pPr>
            <a:r>
              <a:rPr lang="en-US"/>
              <a:t>For instance, we treat the bottle here as our reference and then can query different relationships such as standing on.</a:t>
            </a:r>
            <a:endParaRPr/>
          </a:p>
          <a:p>
            <a:pPr marL="0" lvl="0" indent="0" algn="l" rtl="0">
              <a:spcBef>
                <a:spcPts val="0"/>
              </a:spcBef>
              <a:spcAft>
                <a:spcPts val="0"/>
              </a:spcAft>
              <a:buNone/>
            </a:pPr>
            <a:r>
              <a:rPr lang="en-US"/>
              <a:t>But this does of course work for all sorts of relationships such as composition, compare, spatial, affordance and support relationships.</a:t>
            </a:r>
            <a:endParaRPr/>
          </a:p>
        </p:txBody>
      </p:sp>
      <p:sp>
        <p:nvSpPr>
          <p:cNvPr id="165" name="Google Shape;165;g35dc135af62_1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 train RelationField, we generally follow general NeRF practice, we shoot a ray into 3d space from our camera, but now with an additional xyz for the relationship query.</a:t>
            </a:r>
            <a:endParaRPr/>
          </a:p>
          <a:p>
            <a:pPr marL="0" lvl="0" indent="0" algn="l" rtl="0">
              <a:spcBef>
                <a:spcPts val="0"/>
              </a:spcBef>
              <a:spcAft>
                <a:spcPts val="0"/>
              </a:spcAft>
              <a:buNone/>
            </a:pPr>
            <a:r>
              <a:rPr lang="en-US"/>
              <a:t>The neural network then outputs rgb, density, obj feat, rel feat for the given ray and we render this to the image plane for supervision.</a:t>
            </a:r>
            <a:endParaRPr/>
          </a:p>
          <a:p>
            <a:pPr marL="0" lvl="0" indent="0" algn="l" rtl="0">
              <a:spcBef>
                <a:spcPts val="0"/>
              </a:spcBef>
              <a:spcAft>
                <a:spcPts val="0"/>
              </a:spcAft>
              <a:buNone/>
            </a:pPr>
            <a:endParaRPr/>
          </a:p>
          <a:p>
            <a:pPr marL="0" lvl="0" indent="0" algn="l" rtl="0">
              <a:spcBef>
                <a:spcPts val="0"/>
              </a:spcBef>
              <a:spcAft>
                <a:spcPts val="0"/>
              </a:spcAft>
              <a:buNone/>
            </a:pPr>
            <a:r>
              <a:rPr lang="en-US"/>
              <a:t>For supervision we need between 50 to 200 images given the size and complexity of the scene.</a:t>
            </a:r>
            <a:endParaRPr/>
          </a:p>
          <a:p>
            <a:pPr marL="0" lvl="0" indent="0" algn="l" rtl="0">
              <a:spcBef>
                <a:spcPts val="0"/>
              </a:spcBef>
              <a:spcAft>
                <a:spcPts val="0"/>
              </a:spcAft>
              <a:buNone/>
            </a:pPr>
            <a:endParaRPr/>
          </a:p>
          <a:p>
            <a:pPr marL="0" lvl="0" indent="0" algn="l" rtl="0">
              <a:spcBef>
                <a:spcPts val="0"/>
              </a:spcBef>
              <a:spcAft>
                <a:spcPts val="0"/>
              </a:spcAft>
              <a:buNone/>
            </a:pPr>
            <a:r>
              <a:rPr lang="en-US"/>
              <a:t>We then encode each image with a foundation model, here chatgpt together with an advanced visual prompting strategy, which overlays autogenerated masks on top of the image together with these numbered tags, such that it is easier for models such as chatgpt to reference objects and their relationships.</a:t>
            </a:r>
            <a:endParaRPr/>
          </a:p>
          <a:p>
            <a:pPr marL="0" lvl="0" indent="0" algn="l" rtl="0">
              <a:spcBef>
                <a:spcPts val="0"/>
              </a:spcBef>
              <a:spcAft>
                <a:spcPts val="0"/>
              </a:spcAft>
              <a:buNone/>
            </a:pPr>
            <a:r>
              <a:rPr lang="en-US"/>
              <a:t>The output of chatgpt are textual captions of the relationships together with the tags for the objects.</a:t>
            </a:r>
            <a:br>
              <a:rPr lang="en-US"/>
            </a:br>
            <a:br>
              <a:rPr lang="en-US"/>
            </a:br>
            <a:r>
              <a:rPr lang="en-US"/>
              <a:t>But we cannot use the captions directly, we need to encode them to a high dimension space, with a language encoder such as bert and place them in the referenced masks.</a:t>
            </a:r>
            <a:endParaRPr/>
          </a:p>
          <a:p>
            <a:pPr marL="0" lvl="0" indent="0" algn="l" rtl="0">
              <a:spcBef>
                <a:spcPts val="0"/>
              </a:spcBef>
              <a:spcAft>
                <a:spcPts val="0"/>
              </a:spcAft>
              <a:buNone/>
            </a:pPr>
            <a:r>
              <a:rPr lang="en-US"/>
              <a:t>Each image then generates multiple of these relationship feature maps, as each encodes a single relationship between objects.</a:t>
            </a:r>
            <a:br>
              <a:rPr lang="en-US"/>
            </a:br>
            <a:r>
              <a:rPr lang="en-US"/>
              <a:t>Then we use a pair pixel sampler, to efficiently select pixel pairs, that contain embeddings of object relationships for supervising the ray output coming from our NeRF.</a:t>
            </a:r>
            <a:endParaRPr/>
          </a:p>
          <a:p>
            <a:pPr marL="0" lvl="0" indent="0" algn="l" rtl="0">
              <a:spcBef>
                <a:spcPts val="0"/>
              </a:spcBef>
              <a:spcAft>
                <a:spcPts val="0"/>
              </a:spcAft>
              <a:buNone/>
            </a:pPr>
            <a:r>
              <a:rPr lang="en-US"/>
              <a:t>The training loss is a simple cosine similarity loss for feature distillation.</a:t>
            </a:r>
            <a:endParaRPr/>
          </a:p>
        </p:txBody>
      </p:sp>
      <p:sp>
        <p:nvSpPr>
          <p:cNvPr id="183" name="Google Shape;18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live demo of </a:t>
            </a:r>
            <a:r>
              <a:rPr lang="en-US" dirty="0" err="1"/>
              <a:t>Relationfield</a:t>
            </a:r>
            <a:r>
              <a:rPr lang="en-US" dirty="0"/>
              <a:t>.</a:t>
            </a:r>
          </a:p>
          <a:p>
            <a:endParaRPr lang="en-US" dirty="0"/>
          </a:p>
        </p:txBody>
      </p:sp>
      <p:sp>
        <p:nvSpPr>
          <p:cNvPr id="4" name="Slide Number Placeholder 3"/>
          <p:cNvSpPr>
            <a:spLocks noGrp="1"/>
          </p:cNvSpPr>
          <p:nvPr>
            <p:ph type="sldNum" sz="quarter" idx="5"/>
          </p:nvPr>
        </p:nvSpPr>
        <p:spPr/>
        <p:txBody>
          <a:bodyPr/>
          <a:lstStyle/>
          <a:p>
            <a:fld id="{B7B624D4-DE4C-A04C-8562-AC73AAF37FDF}" type="slidenum">
              <a:rPr lang="en-US" smtClean="0"/>
              <a:t>7</a:t>
            </a:fld>
            <a:endParaRPr lang="en-US"/>
          </a:p>
        </p:txBody>
      </p:sp>
    </p:spTree>
    <p:extLst>
      <p:ext uri="{BB962C8B-B14F-4D97-AF65-F5344CB8AC3E}">
        <p14:creationId xmlns:p14="http://schemas.microsoft.com/office/powerpoint/2010/main" val="34401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da6621f6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35da6621f6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But Relationfield not only works on one particular scene type.</a:t>
            </a:r>
            <a:endParaRPr/>
          </a:p>
          <a:p>
            <a:pPr marL="0" lvl="0" indent="0" algn="l" rtl="0">
              <a:spcBef>
                <a:spcPts val="0"/>
              </a:spcBef>
              <a:spcAft>
                <a:spcPts val="0"/>
              </a:spcAft>
              <a:buNone/>
            </a:pPr>
            <a:endParaRPr/>
          </a:p>
          <a:p>
            <a:pPr marL="0" lvl="0" indent="0" algn="l" rtl="0">
              <a:spcBef>
                <a:spcPts val="0"/>
              </a:spcBef>
              <a:spcAft>
                <a:spcPts val="0"/>
              </a:spcAft>
              <a:buNone/>
            </a:pPr>
            <a:r>
              <a:rPr lang="en-US"/>
              <a:t>Without needing to change the training pipeline at all we can run relationfield on different scenes such as kitchens, bedrooms, bathrooms and living rooms.</a:t>
            </a:r>
            <a:endParaRPr/>
          </a:p>
          <a:p>
            <a:pPr marL="0" lvl="0" indent="0" algn="l" rtl="0">
              <a:spcBef>
                <a:spcPts val="0"/>
              </a:spcBef>
              <a:spcAft>
                <a:spcPts val="0"/>
              </a:spcAft>
              <a:buNone/>
            </a:pPr>
            <a:endParaRPr/>
          </a:p>
          <a:p>
            <a:pPr marL="0" lvl="0" indent="0" algn="l" rtl="0">
              <a:spcBef>
                <a:spcPts val="0"/>
              </a:spcBef>
              <a:spcAft>
                <a:spcPts val="0"/>
              </a:spcAft>
              <a:buNone/>
            </a:pPr>
            <a:r>
              <a:rPr lang="en-US"/>
              <a:t>One thing I want to highlight are these functual relationships.</a:t>
            </a:r>
            <a:endParaRPr/>
          </a:p>
          <a:p>
            <a:pPr marL="0" lvl="0" indent="0" algn="l" rtl="0">
              <a:spcBef>
                <a:spcPts val="0"/>
              </a:spcBef>
              <a:spcAft>
                <a:spcPts val="0"/>
              </a:spcAft>
              <a:buNone/>
            </a:pPr>
            <a:r>
              <a:rPr lang="en-US"/>
              <a:t>Here we select the light switch and query turns on and relationfield actually highlights the light.</a:t>
            </a:r>
            <a:endParaRPr/>
          </a:p>
          <a:p>
            <a:pPr marL="0" lvl="0" indent="0" algn="l" rtl="0">
              <a:spcBef>
                <a:spcPts val="0"/>
              </a:spcBef>
              <a:spcAft>
                <a:spcPts val="0"/>
              </a:spcAft>
              <a:buNone/>
            </a:pPr>
            <a:r>
              <a:rPr lang="en-US"/>
              <a:t>THis is of course very useful for a robot agent that is tasked to turn on the light and needs to now that it has to interact with the light switch rather then the light itself.</a:t>
            </a:r>
            <a:endParaRPr/>
          </a:p>
        </p:txBody>
      </p:sp>
      <p:sp>
        <p:nvSpPr>
          <p:cNvPr id="209" name="Google Shape;209;g35da6621f6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da6621f60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35da6621f60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observe that compared to the corrent SOTA such as OPenNerf or Langsplat, our method outperforms them all and is the only method, that does not get confused by complex queries like here the monitor standing on the desk or the curtain hanging on the door which OpenNerf confuses with the curtain in front of the window.</a:t>
            </a:r>
            <a:endParaRPr/>
          </a:p>
        </p:txBody>
      </p:sp>
      <p:sp>
        <p:nvSpPr>
          <p:cNvPr id="226" name="Google Shape;226;g35da6621f60_0_1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02AD-2FBA-9108-5502-05F118DC82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D83A23-D755-8AAD-8386-E10599608E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6E190-0E92-B1B2-FF52-9A1EEAAA0F3F}"/>
              </a:ext>
            </a:extLst>
          </p:cNvPr>
          <p:cNvSpPr>
            <a:spLocks noGrp="1"/>
          </p:cNvSpPr>
          <p:nvPr>
            <p:ph type="dt" sz="half" idx="10"/>
          </p:nvPr>
        </p:nvSpPr>
        <p:spPr/>
        <p:txBody>
          <a:bodyPr/>
          <a:lstStyle/>
          <a:p>
            <a:fld id="{F6197A90-E317-304A-9FB3-1A31289CBCAB}" type="datetime1">
              <a:rPr lang="en-US" smtClean="0"/>
              <a:t>5/28/25</a:t>
            </a:fld>
            <a:endParaRPr lang="en-US"/>
          </a:p>
        </p:txBody>
      </p:sp>
      <p:sp>
        <p:nvSpPr>
          <p:cNvPr id="5" name="Footer Placeholder 4">
            <a:extLst>
              <a:ext uri="{FF2B5EF4-FFF2-40B4-BE49-F238E27FC236}">
                <a16:creationId xmlns:a16="http://schemas.microsoft.com/office/drawing/2014/main" id="{F58BA6DF-E2AD-9143-5DFD-6809DDD94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4EA16-8169-627C-DA06-C190C436A196}"/>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3777829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204D-92DF-DBC1-18D2-6A1B0BA86F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812E33-3DD8-EAAE-4405-A7AB271CE9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A42CC-3FF9-433E-0893-701BEE720BE9}"/>
              </a:ext>
            </a:extLst>
          </p:cNvPr>
          <p:cNvSpPr>
            <a:spLocks noGrp="1"/>
          </p:cNvSpPr>
          <p:nvPr>
            <p:ph type="dt" sz="half" idx="10"/>
          </p:nvPr>
        </p:nvSpPr>
        <p:spPr/>
        <p:txBody>
          <a:bodyPr/>
          <a:lstStyle/>
          <a:p>
            <a:fld id="{F66F6F65-7F34-584C-B1CF-A7BE634A4EA8}" type="datetime1">
              <a:rPr lang="en-US" smtClean="0"/>
              <a:t>5/28/25</a:t>
            </a:fld>
            <a:endParaRPr lang="en-US"/>
          </a:p>
        </p:txBody>
      </p:sp>
      <p:sp>
        <p:nvSpPr>
          <p:cNvPr id="5" name="Footer Placeholder 4">
            <a:extLst>
              <a:ext uri="{FF2B5EF4-FFF2-40B4-BE49-F238E27FC236}">
                <a16:creationId xmlns:a16="http://schemas.microsoft.com/office/drawing/2014/main" id="{C6AA03A2-46C5-A212-6136-6B9204350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6AF18-85F0-ACA6-FFF8-ADC6FF789365}"/>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301861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8058B1-552D-1257-918A-F7548E2950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A1F757-D974-871C-836D-C7E542F655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177C1-4E54-0A52-47E0-4D88C479009B}"/>
              </a:ext>
            </a:extLst>
          </p:cNvPr>
          <p:cNvSpPr>
            <a:spLocks noGrp="1"/>
          </p:cNvSpPr>
          <p:nvPr>
            <p:ph type="dt" sz="half" idx="10"/>
          </p:nvPr>
        </p:nvSpPr>
        <p:spPr/>
        <p:txBody>
          <a:bodyPr/>
          <a:lstStyle/>
          <a:p>
            <a:fld id="{451D3282-F2F1-7342-90FE-A959DA723292}" type="datetime1">
              <a:rPr lang="en-US" smtClean="0"/>
              <a:t>5/28/25</a:t>
            </a:fld>
            <a:endParaRPr lang="en-US"/>
          </a:p>
        </p:txBody>
      </p:sp>
      <p:sp>
        <p:nvSpPr>
          <p:cNvPr id="5" name="Footer Placeholder 4">
            <a:extLst>
              <a:ext uri="{FF2B5EF4-FFF2-40B4-BE49-F238E27FC236}">
                <a16:creationId xmlns:a16="http://schemas.microsoft.com/office/drawing/2014/main" id="{A4BE3F74-86F3-019F-162D-D03000C90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4D5C0-ED68-6CFB-1568-5719E669B82B}"/>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2536549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22031" y="365126"/>
            <a:ext cx="11347938" cy="655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Roboto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22031" y="1329070"/>
            <a:ext cx="11347938" cy="48478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33829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600" b="0" i="0" u="none" strike="noStrike" cap="none">
                <a:solidFill>
                  <a:srgbClr val="757575"/>
                </a:solidFill>
                <a:latin typeface="Roboto"/>
                <a:ea typeface="Roboto"/>
                <a:cs typeface="Roboto"/>
                <a:sym typeface="Roboto"/>
              </a:defRPr>
            </a:lvl1pPr>
            <a:lvl2pPr marL="0" lvl="1" indent="0" algn="r">
              <a:spcBef>
                <a:spcPts val="0"/>
              </a:spcBef>
              <a:buNone/>
              <a:defRPr sz="1600" b="0" i="0" u="none" strike="noStrike" cap="none">
                <a:solidFill>
                  <a:srgbClr val="757575"/>
                </a:solidFill>
                <a:latin typeface="Roboto"/>
                <a:ea typeface="Roboto"/>
                <a:cs typeface="Roboto"/>
                <a:sym typeface="Roboto"/>
              </a:defRPr>
            </a:lvl2pPr>
            <a:lvl3pPr marL="0" lvl="2" indent="0" algn="r">
              <a:spcBef>
                <a:spcPts val="0"/>
              </a:spcBef>
              <a:buNone/>
              <a:defRPr sz="1600" b="0" i="0" u="none" strike="noStrike" cap="none">
                <a:solidFill>
                  <a:srgbClr val="757575"/>
                </a:solidFill>
                <a:latin typeface="Roboto"/>
                <a:ea typeface="Roboto"/>
                <a:cs typeface="Roboto"/>
                <a:sym typeface="Roboto"/>
              </a:defRPr>
            </a:lvl3pPr>
            <a:lvl4pPr marL="0" lvl="3" indent="0" algn="r">
              <a:spcBef>
                <a:spcPts val="0"/>
              </a:spcBef>
              <a:buNone/>
              <a:defRPr sz="1600" b="0" i="0" u="none" strike="noStrike" cap="none">
                <a:solidFill>
                  <a:srgbClr val="757575"/>
                </a:solidFill>
                <a:latin typeface="Roboto"/>
                <a:ea typeface="Roboto"/>
                <a:cs typeface="Roboto"/>
                <a:sym typeface="Roboto"/>
              </a:defRPr>
            </a:lvl4pPr>
            <a:lvl5pPr marL="0" lvl="4" indent="0" algn="r">
              <a:spcBef>
                <a:spcPts val="0"/>
              </a:spcBef>
              <a:buNone/>
              <a:defRPr sz="1600" b="0" i="0" u="none" strike="noStrike" cap="none">
                <a:solidFill>
                  <a:srgbClr val="757575"/>
                </a:solidFill>
                <a:latin typeface="Roboto"/>
                <a:ea typeface="Roboto"/>
                <a:cs typeface="Roboto"/>
                <a:sym typeface="Roboto"/>
              </a:defRPr>
            </a:lvl5pPr>
            <a:lvl6pPr marL="0" lvl="5" indent="0" algn="r">
              <a:spcBef>
                <a:spcPts val="0"/>
              </a:spcBef>
              <a:buNone/>
              <a:defRPr sz="1600" b="0" i="0" u="none" strike="noStrike" cap="none">
                <a:solidFill>
                  <a:srgbClr val="757575"/>
                </a:solidFill>
                <a:latin typeface="Roboto"/>
                <a:ea typeface="Roboto"/>
                <a:cs typeface="Roboto"/>
                <a:sym typeface="Roboto"/>
              </a:defRPr>
            </a:lvl6pPr>
            <a:lvl7pPr marL="0" lvl="6" indent="0" algn="r">
              <a:spcBef>
                <a:spcPts val="0"/>
              </a:spcBef>
              <a:buNone/>
              <a:defRPr sz="1600" b="0" i="0" u="none" strike="noStrike" cap="none">
                <a:solidFill>
                  <a:srgbClr val="757575"/>
                </a:solidFill>
                <a:latin typeface="Roboto"/>
                <a:ea typeface="Roboto"/>
                <a:cs typeface="Roboto"/>
                <a:sym typeface="Roboto"/>
              </a:defRPr>
            </a:lvl7pPr>
            <a:lvl8pPr marL="0" lvl="7" indent="0" algn="r">
              <a:spcBef>
                <a:spcPts val="0"/>
              </a:spcBef>
              <a:buNone/>
              <a:defRPr sz="1600" b="0" i="0" u="none" strike="noStrike" cap="none">
                <a:solidFill>
                  <a:srgbClr val="757575"/>
                </a:solidFill>
                <a:latin typeface="Roboto"/>
                <a:ea typeface="Roboto"/>
                <a:cs typeface="Roboto"/>
                <a:sym typeface="Roboto"/>
              </a:defRPr>
            </a:lvl8pPr>
            <a:lvl9pPr marL="0" lvl="8" indent="0" algn="r">
              <a:spcBef>
                <a:spcPts val="0"/>
              </a:spcBef>
              <a:buNone/>
              <a:defRPr sz="1600" b="0" i="0" u="none" strike="noStrike" cap="none">
                <a:solidFill>
                  <a:srgbClr val="75757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67232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796ACD-066A-B83F-CC57-83F643F54FDD}"/>
              </a:ext>
            </a:extLst>
          </p:cNvPr>
          <p:cNvSpPr>
            <a:spLocks noGrp="1"/>
          </p:cNvSpPr>
          <p:nvPr>
            <p:ph idx="1"/>
          </p:nvPr>
        </p:nvSpPr>
        <p:spPr>
          <a:xfrm>
            <a:off x="422031" y="1332645"/>
            <a:ext cx="11347938" cy="48443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F9CAD-95CF-9177-B57E-A0CC7615CCF0}"/>
              </a:ext>
            </a:extLst>
          </p:cNvPr>
          <p:cNvSpPr>
            <a:spLocks noGrp="1"/>
          </p:cNvSpPr>
          <p:nvPr>
            <p:ph type="dt" sz="half" idx="10"/>
          </p:nvPr>
        </p:nvSpPr>
        <p:spPr/>
        <p:txBody>
          <a:bodyPr/>
          <a:lstStyle/>
          <a:p>
            <a:fld id="{65866912-4EEA-1C46-A12F-6155667212A3}" type="datetime1">
              <a:rPr lang="en-US" smtClean="0"/>
              <a:t>5/28/25</a:t>
            </a:fld>
            <a:endParaRPr lang="en-US"/>
          </a:p>
        </p:txBody>
      </p:sp>
      <p:sp>
        <p:nvSpPr>
          <p:cNvPr id="5" name="Footer Placeholder 4">
            <a:extLst>
              <a:ext uri="{FF2B5EF4-FFF2-40B4-BE49-F238E27FC236}">
                <a16:creationId xmlns:a16="http://schemas.microsoft.com/office/drawing/2014/main" id="{375ED0BD-A5B7-A9CA-341E-46A3F4306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D7100-F5A6-F5A8-CF0C-0806D9901076}"/>
              </a:ext>
            </a:extLst>
          </p:cNvPr>
          <p:cNvSpPr>
            <a:spLocks noGrp="1"/>
          </p:cNvSpPr>
          <p:nvPr>
            <p:ph type="sldNum" sz="quarter" idx="12"/>
          </p:nvPr>
        </p:nvSpPr>
        <p:spPr>
          <a:xfrm>
            <a:off x="8610600" y="6356350"/>
            <a:ext cx="3382926" cy="365125"/>
          </a:xfrm>
        </p:spPr>
        <p:txBody>
          <a:bodyPr/>
          <a:lstStyle/>
          <a:p>
            <a:fld id="{7CD90D13-A807-4278-AE2D-50043716C66D}" type="slidenum">
              <a:rPr lang="en-US" smtClean="0"/>
              <a:t>‹#›</a:t>
            </a:fld>
            <a:endParaRPr lang="en-US" dirty="0"/>
          </a:p>
        </p:txBody>
      </p:sp>
      <p:sp>
        <p:nvSpPr>
          <p:cNvPr id="16" name="Slide Number Placeholder 5">
            <a:extLst>
              <a:ext uri="{FF2B5EF4-FFF2-40B4-BE49-F238E27FC236}">
                <a16:creationId xmlns:a16="http://schemas.microsoft.com/office/drawing/2014/main" id="{A030C924-31A8-559E-00BC-98C5457EAD53}"/>
              </a:ext>
            </a:extLst>
          </p:cNvPr>
          <p:cNvSpPr txBox="1">
            <a:spLocks/>
          </p:cNvSpPr>
          <p:nvPr userDrawn="1"/>
        </p:nvSpPr>
        <p:spPr>
          <a:xfrm>
            <a:off x="8610600" y="6356350"/>
            <a:ext cx="338292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C55-2971-42FD-9291-C4F9D80869B9}" type="slidenum">
              <a:rPr lang="en-US" sz="1200" smtClean="0"/>
              <a:pPr/>
              <a:t>‹#›</a:t>
            </a:fld>
            <a:endParaRPr lang="en-US" sz="1200" dirty="0"/>
          </a:p>
        </p:txBody>
      </p:sp>
    </p:spTree>
    <p:extLst>
      <p:ext uri="{BB962C8B-B14F-4D97-AF65-F5344CB8AC3E}">
        <p14:creationId xmlns:p14="http://schemas.microsoft.com/office/powerpoint/2010/main" val="2906250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554C-9A5C-2259-2740-BC70341A5A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D95BED-3CB6-3F56-9570-1592491B74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AE28AA-17E3-A2BC-3F28-F4EA4A239B41}"/>
              </a:ext>
            </a:extLst>
          </p:cNvPr>
          <p:cNvSpPr>
            <a:spLocks noGrp="1"/>
          </p:cNvSpPr>
          <p:nvPr>
            <p:ph type="dt" sz="half" idx="10"/>
          </p:nvPr>
        </p:nvSpPr>
        <p:spPr/>
        <p:txBody>
          <a:bodyPr/>
          <a:lstStyle/>
          <a:p>
            <a:fld id="{FF2D63DB-E352-DB4E-9F30-EC58D043DE02}" type="datetime1">
              <a:rPr lang="en-US" smtClean="0"/>
              <a:t>5/28/25</a:t>
            </a:fld>
            <a:endParaRPr lang="en-US"/>
          </a:p>
        </p:txBody>
      </p:sp>
      <p:sp>
        <p:nvSpPr>
          <p:cNvPr id="5" name="Footer Placeholder 4">
            <a:extLst>
              <a:ext uri="{FF2B5EF4-FFF2-40B4-BE49-F238E27FC236}">
                <a16:creationId xmlns:a16="http://schemas.microsoft.com/office/drawing/2014/main" id="{424F5B97-70FA-EA95-CF61-A2A1B864D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B59D9-1AA2-7D5D-DD2C-148012B4C84E}"/>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2141924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4181E-1752-F95F-415D-3699F9B2B0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BD364A-76C2-BB44-043A-4659A1F21A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181474-72CE-BCD3-FA44-19606FB2A1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618C18-5333-EB8D-A8C2-0CA72B5383FC}"/>
              </a:ext>
            </a:extLst>
          </p:cNvPr>
          <p:cNvSpPr>
            <a:spLocks noGrp="1"/>
          </p:cNvSpPr>
          <p:nvPr>
            <p:ph type="dt" sz="half" idx="10"/>
          </p:nvPr>
        </p:nvSpPr>
        <p:spPr/>
        <p:txBody>
          <a:bodyPr/>
          <a:lstStyle/>
          <a:p>
            <a:fld id="{3C85B224-6542-CA4E-8906-412819A6BFC3}" type="datetime1">
              <a:rPr lang="en-US" smtClean="0"/>
              <a:t>5/28/25</a:t>
            </a:fld>
            <a:endParaRPr lang="en-US"/>
          </a:p>
        </p:txBody>
      </p:sp>
      <p:sp>
        <p:nvSpPr>
          <p:cNvPr id="6" name="Footer Placeholder 5">
            <a:extLst>
              <a:ext uri="{FF2B5EF4-FFF2-40B4-BE49-F238E27FC236}">
                <a16:creationId xmlns:a16="http://schemas.microsoft.com/office/drawing/2014/main" id="{7087D0BF-8BA1-A779-0978-F8C55FD9E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391E4E-4FAE-53EB-9F90-83261452F6DA}"/>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260271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06A2-177B-2716-CC25-1780E8FD09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5B49BA-7673-0281-7823-E87AC4BE17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4AD4E1-F5E7-084F-B980-A87C7D0700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BA3859-E65C-427F-A43E-1BA865746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602139-3C54-4428-A8B0-DCBF76F15C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D2CE7-A798-5606-65E9-0F95B3848824}"/>
              </a:ext>
            </a:extLst>
          </p:cNvPr>
          <p:cNvSpPr>
            <a:spLocks noGrp="1"/>
          </p:cNvSpPr>
          <p:nvPr>
            <p:ph type="dt" sz="half" idx="10"/>
          </p:nvPr>
        </p:nvSpPr>
        <p:spPr/>
        <p:txBody>
          <a:bodyPr/>
          <a:lstStyle/>
          <a:p>
            <a:fld id="{9D8C7627-7404-114B-9FD3-4D158431425F}" type="datetime1">
              <a:rPr lang="en-US" smtClean="0"/>
              <a:t>5/28/25</a:t>
            </a:fld>
            <a:endParaRPr lang="en-US"/>
          </a:p>
        </p:txBody>
      </p:sp>
      <p:sp>
        <p:nvSpPr>
          <p:cNvPr id="8" name="Footer Placeholder 7">
            <a:extLst>
              <a:ext uri="{FF2B5EF4-FFF2-40B4-BE49-F238E27FC236}">
                <a16:creationId xmlns:a16="http://schemas.microsoft.com/office/drawing/2014/main" id="{97D2A0F2-F9E6-D42E-D409-559F59FF36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7F9EC6-2461-0B2E-9304-688F34C033F7}"/>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307640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797D-84EE-FFBB-613E-DFCB5587AA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5D1F95-9E9B-7D87-F153-FD112D648B1D}"/>
              </a:ext>
            </a:extLst>
          </p:cNvPr>
          <p:cNvSpPr>
            <a:spLocks noGrp="1"/>
          </p:cNvSpPr>
          <p:nvPr>
            <p:ph type="dt" sz="half" idx="10"/>
          </p:nvPr>
        </p:nvSpPr>
        <p:spPr/>
        <p:txBody>
          <a:bodyPr/>
          <a:lstStyle/>
          <a:p>
            <a:fld id="{7936DD8D-8293-AC45-8FFA-057522BDE25A}" type="datetime1">
              <a:rPr lang="en-US" smtClean="0"/>
              <a:t>5/28/25</a:t>
            </a:fld>
            <a:endParaRPr lang="en-US"/>
          </a:p>
        </p:txBody>
      </p:sp>
      <p:sp>
        <p:nvSpPr>
          <p:cNvPr id="4" name="Footer Placeholder 3">
            <a:extLst>
              <a:ext uri="{FF2B5EF4-FFF2-40B4-BE49-F238E27FC236}">
                <a16:creationId xmlns:a16="http://schemas.microsoft.com/office/drawing/2014/main" id="{522F6C5D-75A0-1AFB-6F49-7CCCDE53CA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40BE95-C4AE-A443-BEFF-FE833073659C}"/>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42347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BD595F-7167-08DF-E629-01B5A34E3122}"/>
              </a:ext>
            </a:extLst>
          </p:cNvPr>
          <p:cNvSpPr>
            <a:spLocks noGrp="1"/>
          </p:cNvSpPr>
          <p:nvPr>
            <p:ph type="dt" sz="half" idx="10"/>
          </p:nvPr>
        </p:nvSpPr>
        <p:spPr/>
        <p:txBody>
          <a:bodyPr/>
          <a:lstStyle/>
          <a:p>
            <a:fld id="{D9B490E0-8293-7C43-8897-8632E5C089C0}" type="datetime1">
              <a:rPr lang="en-US" smtClean="0"/>
              <a:t>5/28/25</a:t>
            </a:fld>
            <a:endParaRPr lang="en-US"/>
          </a:p>
        </p:txBody>
      </p:sp>
      <p:sp>
        <p:nvSpPr>
          <p:cNvPr id="3" name="Footer Placeholder 2">
            <a:extLst>
              <a:ext uri="{FF2B5EF4-FFF2-40B4-BE49-F238E27FC236}">
                <a16:creationId xmlns:a16="http://schemas.microsoft.com/office/drawing/2014/main" id="{390C72EA-9EBE-CED6-4955-78DDB81ECE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A455A9-40D7-8EFC-61D3-000DEB8F67E9}"/>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3593653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3377-6F0D-5CAE-3E48-0D23A81BA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DD305F-013C-4302-85E6-7B6B12A960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18E63F-7267-731B-DE84-577D68AEC0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37B45-23D5-AD64-9A8F-025F559609EF}"/>
              </a:ext>
            </a:extLst>
          </p:cNvPr>
          <p:cNvSpPr>
            <a:spLocks noGrp="1"/>
          </p:cNvSpPr>
          <p:nvPr>
            <p:ph type="dt" sz="half" idx="10"/>
          </p:nvPr>
        </p:nvSpPr>
        <p:spPr/>
        <p:txBody>
          <a:bodyPr/>
          <a:lstStyle/>
          <a:p>
            <a:fld id="{387AC79D-9B77-314B-9C2F-8399BE4CA85D}" type="datetime1">
              <a:rPr lang="en-US" smtClean="0"/>
              <a:t>5/28/25</a:t>
            </a:fld>
            <a:endParaRPr lang="en-US"/>
          </a:p>
        </p:txBody>
      </p:sp>
      <p:sp>
        <p:nvSpPr>
          <p:cNvPr id="6" name="Footer Placeholder 5">
            <a:extLst>
              <a:ext uri="{FF2B5EF4-FFF2-40B4-BE49-F238E27FC236}">
                <a16:creationId xmlns:a16="http://schemas.microsoft.com/office/drawing/2014/main" id="{8BD3ED2E-503B-3E40-F429-CD1E70B942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07AA0-4B0A-B513-E675-283B29B713A1}"/>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712931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ECE7-382D-3343-BB76-513BD8DF3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5DF835-2CC7-A402-C1B3-2DEAD9EA6E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07AD35-2CA0-AD7C-8E63-DC26806FA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CE13F4-E8FB-D5DF-9170-C49FBE7CF1C6}"/>
              </a:ext>
            </a:extLst>
          </p:cNvPr>
          <p:cNvSpPr>
            <a:spLocks noGrp="1"/>
          </p:cNvSpPr>
          <p:nvPr>
            <p:ph type="dt" sz="half" idx="10"/>
          </p:nvPr>
        </p:nvSpPr>
        <p:spPr/>
        <p:txBody>
          <a:bodyPr/>
          <a:lstStyle/>
          <a:p>
            <a:fld id="{A35DCCA6-F885-4841-9780-CF84DC97E0EB}" type="datetime1">
              <a:rPr lang="en-US" smtClean="0"/>
              <a:t>5/28/25</a:t>
            </a:fld>
            <a:endParaRPr lang="en-US"/>
          </a:p>
        </p:txBody>
      </p:sp>
      <p:sp>
        <p:nvSpPr>
          <p:cNvPr id="6" name="Footer Placeholder 5">
            <a:extLst>
              <a:ext uri="{FF2B5EF4-FFF2-40B4-BE49-F238E27FC236}">
                <a16:creationId xmlns:a16="http://schemas.microsoft.com/office/drawing/2014/main" id="{D88B7EEE-2394-0197-4F64-56E4EC9D26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0C66B-CC01-A53D-FD34-B70E28614C75}"/>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749319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D07C6C-047A-3412-C54E-EF0C81AEC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877B5E-C871-9EA9-BD52-3E104D9D27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64B85-67E3-C488-38F1-0D5776017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9BFDFA-2848-5C4F-94F3-67B42F0B68F5}" type="datetime1">
              <a:rPr lang="en-US" smtClean="0"/>
              <a:t>5/28/25</a:t>
            </a:fld>
            <a:endParaRPr lang="en-US"/>
          </a:p>
        </p:txBody>
      </p:sp>
      <p:sp>
        <p:nvSpPr>
          <p:cNvPr id="5" name="Footer Placeholder 4">
            <a:extLst>
              <a:ext uri="{FF2B5EF4-FFF2-40B4-BE49-F238E27FC236}">
                <a16:creationId xmlns:a16="http://schemas.microsoft.com/office/drawing/2014/main" id="{CB43B505-45CF-74D2-BD99-184757F20F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2252BEF-6753-DC39-1DF7-12DA95789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D90D13-A807-4278-AE2D-50043716C66D}" type="slidenum">
              <a:rPr lang="en-US" smtClean="0"/>
              <a:t>‹#›</a:t>
            </a:fld>
            <a:endParaRPr lang="en-US"/>
          </a:p>
        </p:txBody>
      </p:sp>
    </p:spTree>
    <p:extLst>
      <p:ext uri="{BB962C8B-B14F-4D97-AF65-F5344CB8AC3E}">
        <p14:creationId xmlns:p14="http://schemas.microsoft.com/office/powerpoint/2010/main" val="625595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kochsebastian.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png"/><Relationship Id="rId4" Type="http://schemas.openxmlformats.org/officeDocument/2006/relationships/image" Target="../media/image42.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1F646-F044-4762-6337-0CB9E47E8531}"/>
              </a:ext>
            </a:extLst>
          </p:cNvPr>
          <p:cNvPicPr>
            <a:picLocks noChangeAspect="1"/>
          </p:cNvPicPr>
          <p:nvPr/>
        </p:nvPicPr>
        <p:blipFill>
          <a:blip r:embed="rId3">
            <a:duotone>
              <a:schemeClr val="bg2">
                <a:shade val="45000"/>
                <a:satMod val="135000"/>
              </a:schemeClr>
              <a:prstClr val="white"/>
            </a:duotone>
            <a:alphaModFix amt="30000"/>
          </a:blip>
          <a:stretch>
            <a:fillRect/>
          </a:stretch>
        </p:blipFill>
        <p:spPr>
          <a:xfrm>
            <a:off x="100480" y="602724"/>
            <a:ext cx="11996497" cy="4432805"/>
          </a:xfrm>
          <a:prstGeom prst="rect">
            <a:avLst/>
          </a:prstGeom>
        </p:spPr>
      </p:pic>
      <p:sp>
        <p:nvSpPr>
          <p:cNvPr id="4" name="Slide Number Placeholder 3">
            <a:extLst>
              <a:ext uri="{FF2B5EF4-FFF2-40B4-BE49-F238E27FC236}">
                <a16:creationId xmlns:a16="http://schemas.microsoft.com/office/drawing/2014/main" id="{3D0FFFEB-4C62-A6BB-B73F-92283A183AE0}"/>
              </a:ext>
            </a:extLst>
          </p:cNvPr>
          <p:cNvSpPr>
            <a:spLocks noGrp="1"/>
          </p:cNvSpPr>
          <p:nvPr>
            <p:ph type="sldNum" sz="quarter" idx="12"/>
          </p:nvPr>
        </p:nvSpPr>
        <p:spPr/>
        <p:txBody>
          <a:bodyPr/>
          <a:lstStyle/>
          <a:p>
            <a:fld id="{BB18FC55-2971-42FD-9291-C4F9D80869B9}" type="slidenum">
              <a:rPr lang="en-US" smtClean="0"/>
              <a:t>1</a:t>
            </a:fld>
            <a:endParaRPr lang="en-US"/>
          </a:p>
        </p:txBody>
      </p:sp>
      <p:sp>
        <p:nvSpPr>
          <p:cNvPr id="12" name="TextBox 11">
            <a:extLst>
              <a:ext uri="{FF2B5EF4-FFF2-40B4-BE49-F238E27FC236}">
                <a16:creationId xmlns:a16="http://schemas.microsoft.com/office/drawing/2014/main" id="{2402A458-BD58-B2EB-6562-CF033A518A05}"/>
              </a:ext>
            </a:extLst>
          </p:cNvPr>
          <p:cNvSpPr txBox="1"/>
          <p:nvPr/>
        </p:nvSpPr>
        <p:spPr>
          <a:xfrm>
            <a:off x="678713" y="1834924"/>
            <a:ext cx="10834575" cy="707886"/>
          </a:xfrm>
          <a:prstGeom prst="rect">
            <a:avLst/>
          </a:prstGeom>
          <a:noFill/>
        </p:spPr>
        <p:txBody>
          <a:bodyPr wrap="square" rtlCol="0">
            <a:spAutoFit/>
          </a:bodyPr>
          <a:lstStyle/>
          <a:p>
            <a:pPr algn="ctr"/>
            <a:r>
              <a:rPr lang="en-US" sz="4000" dirty="0">
                <a:latin typeface="+mj-lt"/>
              </a:rPr>
              <a:t>Relate Anything in Radiance Fields</a:t>
            </a:r>
          </a:p>
        </p:txBody>
      </p:sp>
      <p:sp>
        <p:nvSpPr>
          <p:cNvPr id="14" name="TextBox 13">
            <a:extLst>
              <a:ext uri="{FF2B5EF4-FFF2-40B4-BE49-F238E27FC236}">
                <a16:creationId xmlns:a16="http://schemas.microsoft.com/office/drawing/2014/main" id="{1DD795B7-7EB5-A849-4469-42D873EE4D3A}"/>
              </a:ext>
            </a:extLst>
          </p:cNvPr>
          <p:cNvSpPr txBox="1"/>
          <p:nvPr/>
        </p:nvSpPr>
        <p:spPr>
          <a:xfrm>
            <a:off x="678714" y="3915297"/>
            <a:ext cx="10834574" cy="830997"/>
          </a:xfrm>
          <a:prstGeom prst="rect">
            <a:avLst/>
          </a:prstGeom>
          <a:noFill/>
        </p:spPr>
        <p:txBody>
          <a:bodyPr wrap="square" rtlCol="0">
            <a:spAutoFit/>
          </a:bodyPr>
          <a:lstStyle/>
          <a:p>
            <a:pPr algn="ctr"/>
            <a:r>
              <a:rPr lang="en-US" sz="2400" b="1" dirty="0">
                <a:latin typeface="+mj-lt"/>
              </a:rPr>
              <a:t>Sebastian Koch</a:t>
            </a:r>
            <a:r>
              <a:rPr lang="en-US" sz="2400" dirty="0">
                <a:latin typeface="+mj-lt"/>
              </a:rPr>
              <a:t>     Johanna Wald     Narunas Vaskevicius     Mirco Colosi</a:t>
            </a:r>
            <a:br>
              <a:rPr lang="en-US" sz="2400" dirty="0">
                <a:latin typeface="+mj-lt"/>
              </a:rPr>
            </a:br>
            <a:r>
              <a:rPr lang="en-US" sz="2400" dirty="0">
                <a:latin typeface="+mj-lt"/>
              </a:rPr>
              <a:t>Pedro </a:t>
            </a:r>
            <a:r>
              <a:rPr lang="en-US" sz="2400" dirty="0" err="1">
                <a:latin typeface="+mj-lt"/>
              </a:rPr>
              <a:t>Hermosilla</a:t>
            </a:r>
            <a:r>
              <a:rPr lang="en-US" sz="2400" dirty="0">
                <a:latin typeface="+mj-lt"/>
              </a:rPr>
              <a:t>	Federico </a:t>
            </a:r>
            <a:r>
              <a:rPr lang="en-US" sz="2400" dirty="0" err="1">
                <a:latin typeface="+mj-lt"/>
              </a:rPr>
              <a:t>Tombari</a:t>
            </a:r>
            <a:r>
              <a:rPr lang="en-US" sz="2400" dirty="0">
                <a:latin typeface="+mj-lt"/>
              </a:rPr>
              <a:t>	Timo Ropinski</a:t>
            </a:r>
          </a:p>
        </p:txBody>
      </p:sp>
      <p:pic>
        <p:nvPicPr>
          <p:cNvPr id="2050" name="Picture 2">
            <a:extLst>
              <a:ext uri="{FF2B5EF4-FFF2-40B4-BE49-F238E27FC236}">
                <a16:creationId xmlns:a16="http://schemas.microsoft.com/office/drawing/2014/main" id="{A24541E7-8447-55A0-8112-DFB222840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270" y="5493696"/>
            <a:ext cx="1556215" cy="68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Uni Ulm - Forschung, Studium ...">
            <a:extLst>
              <a:ext uri="{FF2B5EF4-FFF2-40B4-BE49-F238E27FC236}">
                <a16:creationId xmlns:a16="http://schemas.microsoft.com/office/drawing/2014/main" id="{8FE93A83-EB0A-86B8-81D0-8CB9BAC81B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091" y="5493696"/>
            <a:ext cx="2431361" cy="684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4816A56-4049-5DE5-0B6A-9A0170BE30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3543" y="5493696"/>
            <a:ext cx="3065094" cy="684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oogle logo - Wikipedia">
            <a:extLst>
              <a:ext uri="{FF2B5EF4-FFF2-40B4-BE49-F238E27FC236}">
                <a16:creationId xmlns:a16="http://schemas.microsoft.com/office/drawing/2014/main" id="{C44A215B-E08E-F8D0-CF98-9D4D85FEB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9728" y="5493696"/>
            <a:ext cx="2015451" cy="684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atei:Logo of the Technical University ...">
            <a:extLst>
              <a:ext uri="{FF2B5EF4-FFF2-40B4-BE49-F238E27FC236}">
                <a16:creationId xmlns:a16="http://schemas.microsoft.com/office/drawing/2014/main" id="{85F7DCAF-6906-1F80-4DD1-3EB2028DB4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3576" y="5493696"/>
            <a:ext cx="1317334" cy="684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5EAC85-B180-6DD0-76C0-83AA7E46A9ED}"/>
              </a:ext>
            </a:extLst>
          </p:cNvPr>
          <p:cNvSpPr txBox="1"/>
          <p:nvPr/>
        </p:nvSpPr>
        <p:spPr>
          <a:xfrm>
            <a:off x="3889745" y="3121049"/>
            <a:ext cx="4412511" cy="523220"/>
          </a:xfrm>
          <a:prstGeom prst="rect">
            <a:avLst/>
          </a:prstGeom>
          <a:noFill/>
        </p:spPr>
        <p:txBody>
          <a:bodyPr wrap="square" rtlCol="0">
            <a:spAutoFit/>
          </a:bodyPr>
          <a:lstStyle/>
          <a:p>
            <a:pPr algn="ctr"/>
            <a:r>
              <a:rPr lang="en-US" sz="2800" b="1" dirty="0">
                <a:latin typeface="+mj-lt"/>
              </a:rPr>
              <a:t>CVTS 2025</a:t>
            </a:r>
          </a:p>
        </p:txBody>
      </p:sp>
      <p:grpSp>
        <p:nvGrpSpPr>
          <p:cNvPr id="6" name="Group 5">
            <a:extLst>
              <a:ext uri="{FF2B5EF4-FFF2-40B4-BE49-F238E27FC236}">
                <a16:creationId xmlns:a16="http://schemas.microsoft.com/office/drawing/2014/main" id="{136795C0-D1B0-31E7-B3F9-C528A00F113D}"/>
              </a:ext>
            </a:extLst>
          </p:cNvPr>
          <p:cNvGrpSpPr/>
          <p:nvPr/>
        </p:nvGrpSpPr>
        <p:grpSpPr>
          <a:xfrm>
            <a:off x="3493745" y="789427"/>
            <a:ext cx="5204511" cy="923330"/>
            <a:chOff x="3097745" y="789427"/>
            <a:chExt cx="5204511" cy="923330"/>
          </a:xfrm>
        </p:grpSpPr>
        <p:sp>
          <p:nvSpPr>
            <p:cNvPr id="11" name="TextBox 10">
              <a:extLst>
                <a:ext uri="{FF2B5EF4-FFF2-40B4-BE49-F238E27FC236}">
                  <a16:creationId xmlns:a16="http://schemas.microsoft.com/office/drawing/2014/main" id="{87641DC5-AD99-A944-D5A6-74568A4A673C}"/>
                </a:ext>
              </a:extLst>
            </p:cNvPr>
            <p:cNvSpPr txBox="1"/>
            <p:nvPr/>
          </p:nvSpPr>
          <p:spPr>
            <a:xfrm>
              <a:off x="3889745" y="789427"/>
              <a:ext cx="4412511" cy="923330"/>
            </a:xfrm>
            <a:prstGeom prst="rect">
              <a:avLst/>
            </a:prstGeom>
            <a:noFill/>
          </p:spPr>
          <p:txBody>
            <a:bodyPr wrap="square" rtlCol="0">
              <a:spAutoFit/>
            </a:bodyPr>
            <a:lstStyle/>
            <a:p>
              <a:pPr algn="ctr"/>
              <a:r>
                <a:rPr lang="en-US" sz="5400" b="1" dirty="0" err="1"/>
                <a:t>RelationField</a:t>
              </a:r>
              <a:endParaRPr lang="en-US" sz="5400" b="1" dirty="0"/>
            </a:p>
          </p:txBody>
        </p:sp>
        <p:pic>
          <p:nvPicPr>
            <p:cNvPr id="5" name="Picture 4">
              <a:extLst>
                <a:ext uri="{FF2B5EF4-FFF2-40B4-BE49-F238E27FC236}">
                  <a16:creationId xmlns:a16="http://schemas.microsoft.com/office/drawing/2014/main" id="{F2E541E9-6AA5-C48E-A886-07846DC84E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7745" y="813877"/>
              <a:ext cx="792000" cy="792000"/>
            </a:xfrm>
            <a:prstGeom prst="rect">
              <a:avLst/>
            </a:prstGeom>
            <a:effectLst>
              <a:outerShdw blurRad="127000" sx="114000" sy="114000" algn="ctr" rotWithShape="0">
                <a:prstClr val="black">
                  <a:alpha val="40000"/>
                </a:prstClr>
              </a:outerShdw>
            </a:effectLst>
          </p:spPr>
        </p:pic>
      </p:grpSp>
      <p:sp>
        <p:nvSpPr>
          <p:cNvPr id="7" name="Rectangle 6">
            <a:extLst>
              <a:ext uri="{FF2B5EF4-FFF2-40B4-BE49-F238E27FC236}">
                <a16:creationId xmlns:a16="http://schemas.microsoft.com/office/drawing/2014/main" id="{4B34F478-C741-FD7C-3B3A-BB82B29631AB}"/>
              </a:ext>
            </a:extLst>
          </p:cNvPr>
          <p:cNvSpPr/>
          <p:nvPr/>
        </p:nvSpPr>
        <p:spPr>
          <a:xfrm>
            <a:off x="11687175" y="6356350"/>
            <a:ext cx="504825" cy="5016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277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0449F-B6A0-C305-3846-BF9FD6F4E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C1C29-BBAC-AFCE-E825-0EC2FDF2B1BC}"/>
              </a:ext>
            </a:extLst>
          </p:cNvPr>
          <p:cNvSpPr>
            <a:spLocks noGrp="1"/>
          </p:cNvSpPr>
          <p:nvPr>
            <p:ph type="title" idx="4294967295"/>
          </p:nvPr>
        </p:nvSpPr>
        <p:spPr>
          <a:xfrm>
            <a:off x="422031" y="365125"/>
            <a:ext cx="10931769" cy="602581"/>
          </a:xfrm>
        </p:spPr>
        <p:txBody>
          <a:bodyPr>
            <a:normAutofit fontScale="90000"/>
          </a:bodyPr>
          <a:lstStyle/>
          <a:p>
            <a:r>
              <a:rPr lang="en-US" dirty="0" err="1"/>
              <a:t>RelationField</a:t>
            </a:r>
            <a:r>
              <a:rPr lang="en-US" dirty="0"/>
              <a:t>: </a:t>
            </a:r>
            <a:r>
              <a:rPr lang="en-US" dirty="0" err="1"/>
              <a:t>NeRF</a:t>
            </a:r>
            <a:r>
              <a:rPr lang="en-US" dirty="0"/>
              <a:t> vs Gaussian Splatting</a:t>
            </a:r>
          </a:p>
        </p:txBody>
      </p:sp>
      <p:sp>
        <p:nvSpPr>
          <p:cNvPr id="4" name="Slide Number Placeholder 3">
            <a:extLst>
              <a:ext uri="{FF2B5EF4-FFF2-40B4-BE49-F238E27FC236}">
                <a16:creationId xmlns:a16="http://schemas.microsoft.com/office/drawing/2014/main" id="{3E5B06F5-7482-D163-0F0D-B8E1110F186C}"/>
              </a:ext>
            </a:extLst>
          </p:cNvPr>
          <p:cNvSpPr>
            <a:spLocks noGrp="1"/>
          </p:cNvSpPr>
          <p:nvPr>
            <p:ph type="sldNum" sz="quarter" idx="12"/>
          </p:nvPr>
        </p:nvSpPr>
        <p:spPr/>
        <p:txBody>
          <a:bodyPr/>
          <a:lstStyle/>
          <a:p>
            <a:fld id="{BB18FC55-2971-42FD-9291-C4F9D80869B9}" type="slidenum">
              <a:rPr lang="en-US" smtClean="0"/>
              <a:pPr/>
              <a:t>10</a:t>
            </a:fld>
            <a:endParaRPr lang="en-US" dirty="0"/>
          </a:p>
        </p:txBody>
      </p:sp>
      <p:sp>
        <p:nvSpPr>
          <p:cNvPr id="18" name="TextBox 17">
            <a:extLst>
              <a:ext uri="{FF2B5EF4-FFF2-40B4-BE49-F238E27FC236}">
                <a16:creationId xmlns:a16="http://schemas.microsoft.com/office/drawing/2014/main" id="{69D9B7D1-AE8E-4CAC-0D65-A553BD0BBF3F}"/>
              </a:ext>
            </a:extLst>
          </p:cNvPr>
          <p:cNvSpPr txBox="1"/>
          <p:nvPr/>
        </p:nvSpPr>
        <p:spPr>
          <a:xfrm>
            <a:off x="1068726" y="1058097"/>
            <a:ext cx="4492911" cy="369651"/>
          </a:xfrm>
          <a:prstGeom prst="rect">
            <a:avLst/>
          </a:prstGeom>
          <a:noFill/>
        </p:spPr>
        <p:txBody>
          <a:bodyPr wrap="square" rtlCol="0">
            <a:spAutoFit/>
          </a:bodyPr>
          <a:lstStyle/>
          <a:p>
            <a:pPr algn="ctr"/>
            <a:r>
              <a:rPr lang="en-US" b="1" dirty="0" err="1">
                <a:solidFill>
                  <a:srgbClr val="025994"/>
                </a:solidFill>
              </a:rPr>
              <a:t>RelationField</a:t>
            </a:r>
            <a:r>
              <a:rPr lang="en-US" b="1" dirty="0">
                <a:solidFill>
                  <a:srgbClr val="025994"/>
                </a:solidFill>
              </a:rPr>
              <a:t> (</a:t>
            </a:r>
            <a:r>
              <a:rPr lang="en-US" b="1" dirty="0" err="1">
                <a:solidFill>
                  <a:srgbClr val="025994"/>
                </a:solidFill>
              </a:rPr>
              <a:t>NeRF</a:t>
            </a:r>
            <a:r>
              <a:rPr lang="en-US" b="1" dirty="0">
                <a:solidFill>
                  <a:srgbClr val="025994"/>
                </a:solidFill>
              </a:rPr>
              <a:t>)</a:t>
            </a:r>
          </a:p>
        </p:txBody>
      </p:sp>
      <p:pic>
        <p:nvPicPr>
          <p:cNvPr id="37" name="Picture 36">
            <a:extLst>
              <a:ext uri="{FF2B5EF4-FFF2-40B4-BE49-F238E27FC236}">
                <a16:creationId xmlns:a16="http://schemas.microsoft.com/office/drawing/2014/main" id="{847D6D20-08A9-BAC3-4855-949C988B2D74}"/>
              </a:ext>
            </a:extLst>
          </p:cNvPr>
          <p:cNvPicPr>
            <a:picLocks noChangeAspect="1"/>
          </p:cNvPicPr>
          <p:nvPr/>
        </p:nvPicPr>
        <p:blipFill>
          <a:blip r:embed="rId3"/>
          <a:srcRect l="47627" t="43937"/>
          <a:stretch/>
        </p:blipFill>
        <p:spPr>
          <a:xfrm>
            <a:off x="1638246" y="3457721"/>
            <a:ext cx="3353871" cy="1326645"/>
          </a:xfrm>
          <a:prstGeom prst="rect">
            <a:avLst/>
          </a:prstGeom>
        </p:spPr>
      </p:pic>
      <p:sp>
        <p:nvSpPr>
          <p:cNvPr id="59" name="TextBox 58">
            <a:extLst>
              <a:ext uri="{FF2B5EF4-FFF2-40B4-BE49-F238E27FC236}">
                <a16:creationId xmlns:a16="http://schemas.microsoft.com/office/drawing/2014/main" id="{0AA8D5CC-7E26-2BF3-AB3A-FF256610E216}"/>
              </a:ext>
            </a:extLst>
          </p:cNvPr>
          <p:cNvSpPr txBox="1"/>
          <p:nvPr/>
        </p:nvSpPr>
        <p:spPr>
          <a:xfrm>
            <a:off x="114660" y="6377291"/>
            <a:ext cx="11499271" cy="384721"/>
          </a:xfrm>
          <a:prstGeom prst="rect">
            <a:avLst/>
          </a:prstGeom>
          <a:noFill/>
        </p:spPr>
        <p:txBody>
          <a:bodyPr wrap="square">
            <a:spAutoFit/>
          </a:bodyPr>
          <a:lstStyle/>
          <a:p>
            <a:pPr eaLnBrk="0" fontAlgn="base" hangingPunct="0">
              <a:spcBef>
                <a:spcPct val="0"/>
              </a:spcBef>
              <a:spcAft>
                <a:spcPct val="0"/>
              </a:spcAft>
            </a:pPr>
            <a:r>
              <a:rPr lang="en-US" sz="1900" dirty="0">
                <a:sym typeface="Wingdings" pitchFamily="2" charset="2"/>
              </a:rPr>
              <a:t>🤓☝️ </a:t>
            </a:r>
            <a:r>
              <a:rPr lang="en-US" sz="1850" dirty="0" err="1"/>
              <a:t>RelationField</a:t>
            </a:r>
            <a:r>
              <a:rPr lang="en-US" sz="1850" dirty="0"/>
              <a:t> with 3DGS achieves higher rendering speed at the cost of memory consumption &amp; quality</a:t>
            </a:r>
            <a:endParaRPr kumimoji="0" lang="en-US" altLang="en-US" sz="1850" b="0" i="0" u="none" strike="noStrike" cap="none" normalizeH="0" baseline="0" dirty="0">
              <a:ln>
                <a:noFill/>
              </a:ln>
              <a:solidFill>
                <a:schemeClr val="tx1"/>
              </a:solidFill>
              <a:effectLst/>
              <a:latin typeface="+mj-lt"/>
            </a:endParaRPr>
          </a:p>
        </p:txBody>
      </p:sp>
      <p:grpSp>
        <p:nvGrpSpPr>
          <p:cNvPr id="72" name="Group 71">
            <a:extLst>
              <a:ext uri="{FF2B5EF4-FFF2-40B4-BE49-F238E27FC236}">
                <a16:creationId xmlns:a16="http://schemas.microsoft.com/office/drawing/2014/main" id="{90019CA4-CA8C-2F9A-4D4D-3E685F1C06C6}"/>
              </a:ext>
            </a:extLst>
          </p:cNvPr>
          <p:cNvGrpSpPr/>
          <p:nvPr/>
        </p:nvGrpSpPr>
        <p:grpSpPr>
          <a:xfrm>
            <a:off x="2810850" y="4201470"/>
            <a:ext cx="6154129" cy="2133598"/>
            <a:chOff x="2810850" y="4201470"/>
            <a:chExt cx="6154129" cy="2133598"/>
          </a:xfrm>
        </p:grpSpPr>
        <p:grpSp>
          <p:nvGrpSpPr>
            <p:cNvPr id="71" name="Group 70">
              <a:extLst>
                <a:ext uri="{FF2B5EF4-FFF2-40B4-BE49-F238E27FC236}">
                  <a16:creationId xmlns:a16="http://schemas.microsoft.com/office/drawing/2014/main" id="{C4A110A6-625A-71C4-7ECD-077E440277E8}"/>
                </a:ext>
              </a:extLst>
            </p:cNvPr>
            <p:cNvGrpSpPr/>
            <p:nvPr/>
          </p:nvGrpSpPr>
          <p:grpSpPr>
            <a:xfrm>
              <a:off x="2810850" y="4201470"/>
              <a:ext cx="6154129" cy="2133598"/>
              <a:chOff x="2810850" y="4201470"/>
              <a:chExt cx="6154129" cy="2133598"/>
            </a:xfrm>
          </p:grpSpPr>
          <p:graphicFrame>
            <p:nvGraphicFramePr>
              <p:cNvPr id="38" name="Chart 37">
                <a:extLst>
                  <a:ext uri="{FF2B5EF4-FFF2-40B4-BE49-F238E27FC236}">
                    <a16:creationId xmlns:a16="http://schemas.microsoft.com/office/drawing/2014/main" id="{D230903F-B3EB-A091-13D1-0FA6843252B9}"/>
                  </a:ext>
                </a:extLst>
              </p:cNvPr>
              <p:cNvGraphicFramePr/>
              <p:nvPr>
                <p:extLst>
                  <p:ext uri="{D42A27DB-BD31-4B8C-83A1-F6EECF244321}">
                    <p14:modId xmlns:p14="http://schemas.microsoft.com/office/powerpoint/2010/main" val="1139700584"/>
                  </p:ext>
                </p:extLst>
              </p:nvPr>
            </p:nvGraphicFramePr>
            <p:xfrm>
              <a:off x="2810850" y="4201470"/>
              <a:ext cx="6154129" cy="2133598"/>
            </p:xfrm>
            <a:graphic>
              <a:graphicData uri="http://schemas.openxmlformats.org/drawingml/2006/chart">
                <c:chart xmlns:c="http://schemas.openxmlformats.org/drawingml/2006/chart" xmlns:r="http://schemas.openxmlformats.org/officeDocument/2006/relationships" r:id="rId4"/>
              </a:graphicData>
            </a:graphic>
          </p:graphicFrame>
          <p:sp>
            <p:nvSpPr>
              <p:cNvPr id="54" name="Content Placeholder 3">
                <a:extLst>
                  <a:ext uri="{FF2B5EF4-FFF2-40B4-BE49-F238E27FC236}">
                    <a16:creationId xmlns:a16="http://schemas.microsoft.com/office/drawing/2014/main" id="{F0B68A7A-56B4-6336-4C19-704763EC31E6}"/>
                  </a:ext>
                </a:extLst>
              </p:cNvPr>
              <p:cNvSpPr txBox="1">
                <a:spLocks/>
              </p:cNvSpPr>
              <p:nvPr/>
            </p:nvSpPr>
            <p:spPr>
              <a:xfrm>
                <a:off x="3730357" y="5654887"/>
                <a:ext cx="563628" cy="33334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AT" b="1" dirty="0"/>
                  <a:t>1.7</a:t>
                </a:r>
                <a:endParaRPr lang="en-US" b="1" dirty="0"/>
              </a:p>
            </p:txBody>
          </p:sp>
          <p:sp>
            <p:nvSpPr>
              <p:cNvPr id="55" name="Content Placeholder 3">
                <a:extLst>
                  <a:ext uri="{FF2B5EF4-FFF2-40B4-BE49-F238E27FC236}">
                    <a16:creationId xmlns:a16="http://schemas.microsoft.com/office/drawing/2014/main" id="{5AC20DB8-8CEC-4E45-0488-635F143923B9}"/>
                  </a:ext>
                </a:extLst>
              </p:cNvPr>
              <p:cNvSpPr txBox="1">
                <a:spLocks/>
              </p:cNvSpPr>
              <p:nvPr/>
            </p:nvSpPr>
            <p:spPr>
              <a:xfrm>
                <a:off x="4588778" y="5657981"/>
                <a:ext cx="563628" cy="33334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AT" b="1" dirty="0"/>
                  <a:t>7.1</a:t>
                </a:r>
                <a:endParaRPr lang="en-US" b="1" dirty="0"/>
              </a:p>
            </p:txBody>
          </p:sp>
          <p:sp>
            <p:nvSpPr>
              <p:cNvPr id="56" name="Content Placeholder 3">
                <a:extLst>
                  <a:ext uri="{FF2B5EF4-FFF2-40B4-BE49-F238E27FC236}">
                    <a16:creationId xmlns:a16="http://schemas.microsoft.com/office/drawing/2014/main" id="{0C1C4BC3-E4A8-3741-014C-EEF433AEAE7A}"/>
                  </a:ext>
                </a:extLst>
              </p:cNvPr>
              <p:cNvSpPr txBox="1">
                <a:spLocks/>
              </p:cNvSpPr>
              <p:nvPr/>
            </p:nvSpPr>
            <p:spPr>
              <a:xfrm>
                <a:off x="6722847" y="5651132"/>
                <a:ext cx="563628" cy="33334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AT" b="1" dirty="0"/>
                  <a:t>20</a:t>
                </a:r>
                <a:endParaRPr lang="en-US" b="1" dirty="0"/>
              </a:p>
            </p:txBody>
          </p:sp>
          <p:sp>
            <p:nvSpPr>
              <p:cNvPr id="57" name="Content Placeholder 3">
                <a:extLst>
                  <a:ext uri="{FF2B5EF4-FFF2-40B4-BE49-F238E27FC236}">
                    <a16:creationId xmlns:a16="http://schemas.microsoft.com/office/drawing/2014/main" id="{6AF42C90-9B36-ECB4-C873-5D5619E013ED}"/>
                  </a:ext>
                </a:extLst>
              </p:cNvPr>
              <p:cNvSpPr txBox="1">
                <a:spLocks/>
              </p:cNvSpPr>
              <p:nvPr/>
            </p:nvSpPr>
            <p:spPr>
              <a:xfrm>
                <a:off x="7581268" y="5654226"/>
                <a:ext cx="563628" cy="33334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AT" b="1" dirty="0"/>
                  <a:t>27</a:t>
                </a:r>
                <a:endParaRPr lang="en-US" b="1" dirty="0"/>
              </a:p>
            </p:txBody>
          </p:sp>
          <p:cxnSp>
            <p:nvCxnSpPr>
              <p:cNvPr id="62" name="Straight Arrow Connector 61">
                <a:extLst>
                  <a:ext uri="{FF2B5EF4-FFF2-40B4-BE49-F238E27FC236}">
                    <a16:creationId xmlns:a16="http://schemas.microsoft.com/office/drawing/2014/main" id="{F9EE4379-6752-439F-E9D4-8F905503104D}"/>
                  </a:ext>
                </a:extLst>
              </p:cNvPr>
              <p:cNvCxnSpPr/>
              <p:nvPr/>
            </p:nvCxnSpPr>
            <p:spPr>
              <a:xfrm flipV="1">
                <a:off x="3736709" y="5008423"/>
                <a:ext cx="766142" cy="492858"/>
              </a:xfrm>
              <a:prstGeom prst="straightConnector1">
                <a:avLst/>
              </a:prstGeom>
              <a:ln w="57150" cap="rnd">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B5D6FCE6-0490-DD3E-94E8-AF4191B9D382}"/>
                  </a:ext>
                </a:extLst>
              </p:cNvPr>
              <p:cNvCxnSpPr>
                <a:cxnSpLocks/>
              </p:cNvCxnSpPr>
              <p:nvPr/>
            </p:nvCxnSpPr>
            <p:spPr>
              <a:xfrm flipH="1">
                <a:off x="6894786" y="5004770"/>
                <a:ext cx="876951" cy="208361"/>
              </a:xfrm>
              <a:prstGeom prst="straightConnector1">
                <a:avLst/>
              </a:prstGeom>
              <a:ln w="57150" cap="rnd">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63" name="TextBox 62">
              <a:extLst>
                <a:ext uri="{FF2B5EF4-FFF2-40B4-BE49-F238E27FC236}">
                  <a16:creationId xmlns:a16="http://schemas.microsoft.com/office/drawing/2014/main" id="{52904267-30ED-C1FC-6448-E3394F647F35}"/>
                </a:ext>
              </a:extLst>
            </p:cNvPr>
            <p:cNvSpPr txBox="1"/>
            <p:nvPr/>
          </p:nvSpPr>
          <p:spPr>
            <a:xfrm rot="19514172">
              <a:off x="3367358" y="5030701"/>
              <a:ext cx="1040524" cy="261610"/>
            </a:xfrm>
            <a:prstGeom prst="rect">
              <a:avLst/>
            </a:prstGeom>
            <a:noFill/>
          </p:spPr>
          <p:txBody>
            <a:bodyPr wrap="square" rtlCol="0">
              <a:spAutoFit/>
            </a:bodyPr>
            <a:lstStyle/>
            <a:p>
              <a:pPr algn="r"/>
              <a:r>
                <a:rPr lang="en-US" sz="1100" dirty="0"/>
                <a:t>4x speed-up</a:t>
              </a:r>
            </a:p>
          </p:txBody>
        </p:sp>
        <p:sp>
          <p:nvSpPr>
            <p:cNvPr id="65" name="TextBox 64">
              <a:extLst>
                <a:ext uri="{FF2B5EF4-FFF2-40B4-BE49-F238E27FC236}">
                  <a16:creationId xmlns:a16="http://schemas.microsoft.com/office/drawing/2014/main" id="{AE9D9761-7924-54B6-02F6-D7DDAB172529}"/>
                </a:ext>
              </a:extLst>
            </p:cNvPr>
            <p:cNvSpPr txBox="1"/>
            <p:nvPr/>
          </p:nvSpPr>
          <p:spPr>
            <a:xfrm rot="20751635">
              <a:off x="6357197" y="4838251"/>
              <a:ext cx="1580606" cy="261610"/>
            </a:xfrm>
            <a:prstGeom prst="rect">
              <a:avLst/>
            </a:prstGeom>
            <a:noFill/>
          </p:spPr>
          <p:txBody>
            <a:bodyPr wrap="square" rtlCol="0">
              <a:spAutoFit/>
            </a:bodyPr>
            <a:lstStyle/>
            <a:p>
              <a:pPr algn="r"/>
              <a:r>
                <a:rPr lang="en-US" sz="1100" dirty="0"/>
                <a:t>1.3x more memory</a:t>
              </a:r>
            </a:p>
          </p:txBody>
        </p:sp>
      </p:grpSp>
      <p:sp>
        <p:nvSpPr>
          <p:cNvPr id="73" name="TextBox 72">
            <a:extLst>
              <a:ext uri="{FF2B5EF4-FFF2-40B4-BE49-F238E27FC236}">
                <a16:creationId xmlns:a16="http://schemas.microsoft.com/office/drawing/2014/main" id="{4C781F2C-15E4-DEB0-0FDE-30B63B7C2423}"/>
              </a:ext>
            </a:extLst>
          </p:cNvPr>
          <p:cNvSpPr txBox="1"/>
          <p:nvPr/>
        </p:nvSpPr>
        <p:spPr>
          <a:xfrm>
            <a:off x="1747405" y="4805307"/>
            <a:ext cx="3140976" cy="584775"/>
          </a:xfrm>
          <a:prstGeom prst="rect">
            <a:avLst/>
          </a:prstGeom>
          <a:noFill/>
        </p:spPr>
        <p:txBody>
          <a:bodyPr wrap="square" rtlCol="0">
            <a:spAutoFit/>
          </a:bodyPr>
          <a:lstStyle/>
          <a:p>
            <a:pPr algn="ctr"/>
            <a:r>
              <a:rPr lang="en-US" sz="1600" dirty="0"/>
              <a:t>Geometry &amp; Feature Field trained jointly</a:t>
            </a:r>
          </a:p>
        </p:txBody>
      </p:sp>
      <p:sp>
        <p:nvSpPr>
          <p:cNvPr id="74" name="TextBox 73">
            <a:extLst>
              <a:ext uri="{FF2B5EF4-FFF2-40B4-BE49-F238E27FC236}">
                <a16:creationId xmlns:a16="http://schemas.microsoft.com/office/drawing/2014/main" id="{78C5AE0A-FBEC-10D3-28B1-A5D2FB9655F1}"/>
              </a:ext>
            </a:extLst>
          </p:cNvPr>
          <p:cNvSpPr txBox="1"/>
          <p:nvPr/>
        </p:nvSpPr>
        <p:spPr>
          <a:xfrm>
            <a:off x="7303216" y="4809474"/>
            <a:ext cx="3140976" cy="584775"/>
          </a:xfrm>
          <a:prstGeom prst="rect">
            <a:avLst/>
          </a:prstGeom>
          <a:noFill/>
        </p:spPr>
        <p:txBody>
          <a:bodyPr wrap="square" rtlCol="0">
            <a:spAutoFit/>
          </a:bodyPr>
          <a:lstStyle/>
          <a:p>
            <a:pPr algn="ctr"/>
            <a:r>
              <a:rPr lang="en-US" sz="1600" dirty="0"/>
              <a:t>Geometry &amp; Feature Field trained separately</a:t>
            </a:r>
          </a:p>
        </p:txBody>
      </p:sp>
      <p:pic>
        <p:nvPicPr>
          <p:cNvPr id="82" name="Picture 81" descr="A shelf with bottles and a hot spot on it&#10;&#10;Description automatically generated with medium confidence">
            <a:extLst>
              <a:ext uri="{FF2B5EF4-FFF2-40B4-BE49-F238E27FC236}">
                <a16:creationId xmlns:a16="http://schemas.microsoft.com/office/drawing/2014/main" id="{AFCE302D-DEEB-2EAC-3FD4-0F9B8238E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066" y="1426386"/>
            <a:ext cx="3240000" cy="1869813"/>
          </a:xfrm>
          <a:prstGeom prst="rect">
            <a:avLst/>
          </a:prstGeom>
        </p:spPr>
      </p:pic>
      <p:grpSp>
        <p:nvGrpSpPr>
          <p:cNvPr id="89" name="Group 88">
            <a:extLst>
              <a:ext uri="{FF2B5EF4-FFF2-40B4-BE49-F238E27FC236}">
                <a16:creationId xmlns:a16="http://schemas.microsoft.com/office/drawing/2014/main" id="{0C8B5C34-EB2A-9C85-EE50-29F266EE1C0B}"/>
              </a:ext>
            </a:extLst>
          </p:cNvPr>
          <p:cNvGrpSpPr/>
          <p:nvPr/>
        </p:nvGrpSpPr>
        <p:grpSpPr>
          <a:xfrm>
            <a:off x="6630363" y="1058097"/>
            <a:ext cx="4492911" cy="3762905"/>
            <a:chOff x="6630363" y="1058097"/>
            <a:chExt cx="4492911" cy="3762905"/>
          </a:xfrm>
        </p:grpSpPr>
        <p:grpSp>
          <p:nvGrpSpPr>
            <p:cNvPr id="70" name="Group 69">
              <a:extLst>
                <a:ext uri="{FF2B5EF4-FFF2-40B4-BE49-F238E27FC236}">
                  <a16:creationId xmlns:a16="http://schemas.microsoft.com/office/drawing/2014/main" id="{2EF606A5-F2A7-06E9-A785-51C75996D723}"/>
                </a:ext>
              </a:extLst>
            </p:cNvPr>
            <p:cNvGrpSpPr/>
            <p:nvPr/>
          </p:nvGrpSpPr>
          <p:grpSpPr>
            <a:xfrm>
              <a:off x="6630363" y="1058097"/>
              <a:ext cx="4492911" cy="3762905"/>
              <a:chOff x="6630363" y="1058097"/>
              <a:chExt cx="4492911" cy="3762905"/>
            </a:xfrm>
          </p:grpSpPr>
          <p:grpSp>
            <p:nvGrpSpPr>
              <p:cNvPr id="36" name="Group 35">
                <a:extLst>
                  <a:ext uri="{FF2B5EF4-FFF2-40B4-BE49-F238E27FC236}">
                    <a16:creationId xmlns:a16="http://schemas.microsoft.com/office/drawing/2014/main" id="{8648425A-6201-790B-AA94-AB0B748BF357}"/>
                  </a:ext>
                </a:extLst>
              </p:cNvPr>
              <p:cNvGrpSpPr/>
              <p:nvPr/>
            </p:nvGrpSpPr>
            <p:grpSpPr>
              <a:xfrm>
                <a:off x="6984820" y="3463733"/>
                <a:ext cx="3826037" cy="1357269"/>
                <a:chOff x="350401" y="5135606"/>
                <a:chExt cx="3826037" cy="1357269"/>
              </a:xfrm>
            </p:grpSpPr>
            <p:pic>
              <p:nvPicPr>
                <p:cNvPr id="27" name="Picture 26" descr="A group of circles in a green background&#10;&#10;Description automatically generated">
                  <a:extLst>
                    <a:ext uri="{FF2B5EF4-FFF2-40B4-BE49-F238E27FC236}">
                      <a16:creationId xmlns:a16="http://schemas.microsoft.com/office/drawing/2014/main" id="{4BC80A85-95FB-27E5-BC07-76FBEB940DEE}"/>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364" y="5153351"/>
                  <a:ext cx="1692001" cy="1246501"/>
                </a:xfrm>
                <a:prstGeom prst="rect">
                  <a:avLst/>
                </a:prstGeom>
              </p:spPr>
            </p:pic>
            <p:grpSp>
              <p:nvGrpSpPr>
                <p:cNvPr id="32" name="Group 31">
                  <a:extLst>
                    <a:ext uri="{FF2B5EF4-FFF2-40B4-BE49-F238E27FC236}">
                      <a16:creationId xmlns:a16="http://schemas.microsoft.com/office/drawing/2014/main" id="{58D09EEB-BD54-D97F-E51E-32C2457F3C3C}"/>
                    </a:ext>
                  </a:extLst>
                </p:cNvPr>
                <p:cNvGrpSpPr/>
                <p:nvPr/>
              </p:nvGrpSpPr>
              <p:grpSpPr>
                <a:xfrm>
                  <a:off x="1615008" y="5135606"/>
                  <a:ext cx="2561430" cy="1324800"/>
                  <a:chOff x="5473919" y="5027836"/>
                  <a:chExt cx="2561430" cy="1324800"/>
                </a:xfrm>
              </p:grpSpPr>
              <p:pic>
                <p:nvPicPr>
                  <p:cNvPr id="28" name="Picture 27">
                    <a:extLst>
                      <a:ext uri="{FF2B5EF4-FFF2-40B4-BE49-F238E27FC236}">
                        <a16:creationId xmlns:a16="http://schemas.microsoft.com/office/drawing/2014/main" id="{CE94134F-68D3-65B5-E833-A80998C5DC56}"/>
                      </a:ext>
                    </a:extLst>
                  </p:cNvPr>
                  <p:cNvPicPr>
                    <a:picLocks noChangeAspect="1"/>
                  </p:cNvPicPr>
                  <p:nvPr/>
                </p:nvPicPr>
                <p:blipFill rotWithShape="1">
                  <a:blip r:embed="rId3"/>
                  <a:srcRect l="75959" t="45445"/>
                  <a:stretch/>
                </p:blipFill>
                <p:spPr>
                  <a:xfrm>
                    <a:off x="6421204" y="5027836"/>
                    <a:ext cx="1579942" cy="1324800"/>
                  </a:xfrm>
                  <a:prstGeom prst="rect">
                    <a:avLst/>
                  </a:prstGeom>
                </p:spPr>
              </p:pic>
              <p:sp>
                <p:nvSpPr>
                  <p:cNvPr id="29" name="TextBox 28">
                    <a:extLst>
                      <a:ext uri="{FF2B5EF4-FFF2-40B4-BE49-F238E27FC236}">
                        <a16:creationId xmlns:a16="http://schemas.microsoft.com/office/drawing/2014/main" id="{66609D20-8A64-B4D2-707F-F55A00F14D37}"/>
                      </a:ext>
                    </a:extLst>
                  </p:cNvPr>
                  <p:cNvSpPr txBox="1"/>
                  <p:nvPr/>
                </p:nvSpPr>
                <p:spPr>
                  <a:xfrm>
                    <a:off x="5966222" y="5495200"/>
                    <a:ext cx="579344"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xyz</a:t>
                    </a:r>
                  </a:p>
                </p:txBody>
              </p:sp>
              <p:cxnSp>
                <p:nvCxnSpPr>
                  <p:cNvPr id="30" name="Straight Arrow Connector 29">
                    <a:extLst>
                      <a:ext uri="{FF2B5EF4-FFF2-40B4-BE49-F238E27FC236}">
                        <a16:creationId xmlns:a16="http://schemas.microsoft.com/office/drawing/2014/main" id="{B587F0CD-B103-F1F5-275F-7BAD9E3A87EE}"/>
                      </a:ext>
                    </a:extLst>
                  </p:cNvPr>
                  <p:cNvCxnSpPr>
                    <a:cxnSpLocks/>
                  </p:cNvCxnSpPr>
                  <p:nvPr/>
                </p:nvCxnSpPr>
                <p:spPr>
                  <a:xfrm>
                    <a:off x="5473919" y="5778644"/>
                    <a:ext cx="925859" cy="0"/>
                  </a:xfrm>
                  <a:prstGeom prst="straightConnector1">
                    <a:avLst/>
                  </a:prstGeom>
                  <a:ln w="38100" cap="rnd">
                    <a:solidFill>
                      <a:srgbClr val="174178"/>
                    </a:solidFill>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AE22E230-1E09-E2AE-D944-F77C2799084E}"/>
                      </a:ext>
                    </a:extLst>
                  </p:cNvPr>
                  <p:cNvSpPr/>
                  <p:nvPr/>
                </p:nvSpPr>
                <p:spPr>
                  <a:xfrm>
                    <a:off x="7162801" y="5692093"/>
                    <a:ext cx="872548" cy="4123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Arrow Connector 32">
                  <a:extLst>
                    <a:ext uri="{FF2B5EF4-FFF2-40B4-BE49-F238E27FC236}">
                      <a16:creationId xmlns:a16="http://schemas.microsoft.com/office/drawing/2014/main" id="{67F07042-0146-3D60-0EB5-F0C36BCA0AF0}"/>
                    </a:ext>
                  </a:extLst>
                </p:cNvPr>
                <p:cNvCxnSpPr>
                  <a:cxnSpLocks/>
                </p:cNvCxnSpPr>
                <p:nvPr/>
              </p:nvCxnSpPr>
              <p:spPr>
                <a:xfrm>
                  <a:off x="1254242" y="5448674"/>
                  <a:ext cx="1863760" cy="0"/>
                </a:xfrm>
                <a:prstGeom prst="straightConnector1">
                  <a:avLst/>
                </a:prstGeom>
                <a:ln w="38100" cap="rnd">
                  <a:solidFill>
                    <a:srgbClr val="951B45"/>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AEF8E5F0-0BB3-E6EC-0188-A84F897C4E24}"/>
                    </a:ext>
                  </a:extLst>
                </p:cNvPr>
                <p:cNvSpPr txBox="1"/>
                <p:nvPr/>
              </p:nvSpPr>
              <p:spPr>
                <a:xfrm rot="16200000">
                  <a:off x="-79511" y="5628496"/>
                  <a:ext cx="1121434" cy="261610"/>
                </a:xfrm>
                <a:prstGeom prst="rect">
                  <a:avLst/>
                </a:prstGeom>
                <a:noFill/>
              </p:spPr>
              <p:txBody>
                <a:bodyPr wrap="square" rtlCol="0">
                  <a:spAutoFit/>
                </a:bodyPr>
                <a:lstStyle/>
                <a:p>
                  <a:pPr algn="ctr"/>
                  <a:r>
                    <a:rPr lang="en-US" sz="1100" dirty="0"/>
                    <a:t>Trained 3DSG</a:t>
                  </a:r>
                </a:p>
              </p:txBody>
            </p:sp>
            <p:sp>
              <p:nvSpPr>
                <p:cNvPr id="35" name="TextBox 34">
                  <a:extLst>
                    <a:ext uri="{FF2B5EF4-FFF2-40B4-BE49-F238E27FC236}">
                      <a16:creationId xmlns:a16="http://schemas.microsoft.com/office/drawing/2014/main" id="{E935DAAF-608E-2419-8483-D0C5A1A2DBBC}"/>
                    </a:ext>
                  </a:extLst>
                </p:cNvPr>
                <p:cNvSpPr txBox="1"/>
                <p:nvPr/>
              </p:nvSpPr>
              <p:spPr>
                <a:xfrm>
                  <a:off x="2119607" y="6231265"/>
                  <a:ext cx="1555861" cy="261610"/>
                </a:xfrm>
                <a:prstGeom prst="rect">
                  <a:avLst/>
                </a:prstGeom>
                <a:noFill/>
              </p:spPr>
              <p:txBody>
                <a:bodyPr wrap="square" rtlCol="0">
                  <a:spAutoFit/>
                </a:bodyPr>
                <a:lstStyle/>
                <a:p>
                  <a:pPr algn="ctr"/>
                  <a:r>
                    <a:rPr lang="en-US" sz="1100" dirty="0"/>
                    <a:t>Trained </a:t>
                  </a:r>
                  <a:r>
                    <a:rPr lang="en-US" sz="1100" dirty="0" err="1"/>
                    <a:t>RelationField</a:t>
                  </a:r>
                  <a:endParaRPr lang="en-US" sz="1100" dirty="0"/>
                </a:p>
              </p:txBody>
            </p:sp>
          </p:grpSp>
          <p:sp>
            <p:nvSpPr>
              <p:cNvPr id="52" name="TextBox 51">
                <a:extLst>
                  <a:ext uri="{FF2B5EF4-FFF2-40B4-BE49-F238E27FC236}">
                    <a16:creationId xmlns:a16="http://schemas.microsoft.com/office/drawing/2014/main" id="{1598EF70-AB75-29CA-44DC-91E6F6A87D26}"/>
                  </a:ext>
                </a:extLst>
              </p:cNvPr>
              <p:cNvSpPr txBox="1"/>
              <p:nvPr/>
            </p:nvSpPr>
            <p:spPr>
              <a:xfrm>
                <a:off x="6630363" y="1058097"/>
                <a:ext cx="4492911" cy="369651"/>
              </a:xfrm>
              <a:prstGeom prst="rect">
                <a:avLst/>
              </a:prstGeom>
              <a:noFill/>
            </p:spPr>
            <p:txBody>
              <a:bodyPr wrap="square" rtlCol="0">
                <a:spAutoFit/>
              </a:bodyPr>
              <a:lstStyle/>
              <a:p>
                <a:pPr algn="ctr"/>
                <a:r>
                  <a:rPr lang="en-US" b="1" dirty="0" err="1">
                    <a:solidFill>
                      <a:srgbClr val="0F8012"/>
                    </a:solidFill>
                  </a:rPr>
                  <a:t>RelationField</a:t>
                </a:r>
                <a:r>
                  <a:rPr lang="en-US" b="1" dirty="0">
                    <a:solidFill>
                      <a:srgbClr val="0F8012"/>
                    </a:solidFill>
                  </a:rPr>
                  <a:t> (3DGS)</a:t>
                </a:r>
              </a:p>
            </p:txBody>
          </p:sp>
        </p:grpSp>
        <p:grpSp>
          <p:nvGrpSpPr>
            <p:cNvPr id="88" name="Group 87">
              <a:extLst>
                <a:ext uri="{FF2B5EF4-FFF2-40B4-BE49-F238E27FC236}">
                  <a16:creationId xmlns:a16="http://schemas.microsoft.com/office/drawing/2014/main" id="{F27C895B-905C-DEA5-5690-806ED548A6CA}"/>
                </a:ext>
              </a:extLst>
            </p:cNvPr>
            <p:cNvGrpSpPr/>
            <p:nvPr/>
          </p:nvGrpSpPr>
          <p:grpSpPr>
            <a:xfrm>
              <a:off x="7092356" y="1426386"/>
              <a:ext cx="3240000" cy="1869813"/>
              <a:chOff x="7092356" y="1426386"/>
              <a:chExt cx="3240000" cy="1869813"/>
            </a:xfrm>
          </p:grpSpPr>
          <p:pic>
            <p:nvPicPr>
              <p:cNvPr id="84" name="Picture 83" descr="A shelf with bottles and a white sink&#10;&#10;Description automatically generated">
                <a:extLst>
                  <a:ext uri="{FF2B5EF4-FFF2-40B4-BE49-F238E27FC236}">
                    <a16:creationId xmlns:a16="http://schemas.microsoft.com/office/drawing/2014/main" id="{E7E0F30A-53AD-3D2E-F230-1AB38A2E92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2356" y="1426386"/>
                <a:ext cx="3240000" cy="1869813"/>
              </a:xfrm>
              <a:prstGeom prst="rect">
                <a:avLst/>
              </a:prstGeom>
            </p:spPr>
          </p:pic>
          <p:pic>
            <p:nvPicPr>
              <p:cNvPr id="86" name="Picture 85" descr="A yellow arrow with a black background&#10;&#10;Description automatically generated">
                <a:extLst>
                  <a:ext uri="{FF2B5EF4-FFF2-40B4-BE49-F238E27FC236}">
                    <a16:creationId xmlns:a16="http://schemas.microsoft.com/office/drawing/2014/main" id="{72803BD3-6570-EE73-502A-7C8630D1D3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5794" y="2194159"/>
                <a:ext cx="511624" cy="520151"/>
              </a:xfrm>
              <a:prstGeom prst="rect">
                <a:avLst/>
              </a:prstGeom>
            </p:spPr>
          </p:pic>
        </p:grpSp>
      </p:grpSp>
      <p:pic>
        <p:nvPicPr>
          <p:cNvPr id="87" name="Picture 86" descr="A yellow arrow with a black background&#10;&#10;Description automatically generated">
            <a:extLst>
              <a:ext uri="{FF2B5EF4-FFF2-40B4-BE49-F238E27FC236}">
                <a16:creationId xmlns:a16="http://schemas.microsoft.com/office/drawing/2014/main" id="{490FFED4-B3AD-9A97-1E4E-40C1EA8929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7000" y="2190555"/>
            <a:ext cx="511624" cy="520151"/>
          </a:xfrm>
          <a:prstGeom prst="rect">
            <a:avLst/>
          </a:prstGeom>
        </p:spPr>
      </p:pic>
    </p:spTree>
    <p:extLst>
      <p:ext uri="{BB962C8B-B14F-4D97-AF65-F5344CB8AC3E}">
        <p14:creationId xmlns:p14="http://schemas.microsoft.com/office/powerpoint/2010/main" val="299380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73"/>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73" grpId="0"/>
      <p:bldP spid="73" grpId="1"/>
      <p:bldP spid="74" grpId="0"/>
      <p:bldP spid="7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4"/>
          <p:cNvSpPr txBox="1">
            <a:spLocks noGrp="1"/>
          </p:cNvSpPr>
          <p:nvPr>
            <p:ph type="title" idx="4294967295"/>
          </p:nvPr>
        </p:nvSpPr>
        <p:spPr>
          <a:xfrm>
            <a:off x="422031" y="365125"/>
            <a:ext cx="10931700" cy="602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Light"/>
              <a:buNone/>
            </a:pPr>
            <a:r>
              <a:rPr lang="en-US"/>
              <a:t>Take aways</a:t>
            </a:r>
            <a:endParaRPr/>
          </a:p>
        </p:txBody>
      </p:sp>
      <p:sp>
        <p:nvSpPr>
          <p:cNvPr id="269" name="Google Shape;269;p24"/>
          <p:cNvSpPr txBox="1">
            <a:spLocks noGrp="1"/>
          </p:cNvSpPr>
          <p:nvPr>
            <p:ph type="body" idx="1"/>
          </p:nvPr>
        </p:nvSpPr>
        <p:spPr>
          <a:xfrm>
            <a:off x="422031" y="1643063"/>
            <a:ext cx="11347800" cy="4533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600"/>
              <a:buNone/>
            </a:pPr>
            <a:endParaRPr lang="en-US" sz="2600" dirty="0"/>
          </a:p>
          <a:p>
            <a:pPr marL="0" lvl="0" indent="0" algn="l" rtl="0">
              <a:lnSpc>
                <a:spcPct val="100000"/>
              </a:lnSpc>
              <a:spcBef>
                <a:spcPts val="0"/>
              </a:spcBef>
              <a:spcAft>
                <a:spcPts val="0"/>
              </a:spcAft>
              <a:buClr>
                <a:schemeClr val="dk1"/>
              </a:buClr>
              <a:buSzPts val="2600"/>
              <a:buNone/>
            </a:pPr>
            <a:r>
              <a:rPr lang="en-US" sz="2600" dirty="0"/>
              <a:t>🥳 </a:t>
            </a:r>
            <a:r>
              <a:rPr lang="en-US" sz="2600" b="1" i="0" u="none" strike="noStrike" cap="none" dirty="0" err="1">
                <a:solidFill>
                  <a:schemeClr val="dk1"/>
                </a:solidFill>
              </a:rPr>
              <a:t>RelationField</a:t>
            </a:r>
            <a:r>
              <a:rPr lang="en-US" sz="2600" b="1" i="0" u="none" strike="noStrike" cap="none" dirty="0">
                <a:solidFill>
                  <a:schemeClr val="dk1"/>
                </a:solidFill>
              </a:rPr>
              <a:t> enables 3D relationship reasoning</a:t>
            </a:r>
            <a:r>
              <a:rPr lang="en-US" sz="2600" b="0" i="0" u="none" strike="noStrike" cap="none" dirty="0">
                <a:solidFill>
                  <a:schemeClr val="dk1"/>
                </a:solidFill>
              </a:rPr>
              <a:t> </a:t>
            </a:r>
            <a:r>
              <a:rPr lang="en-US" sz="2600" b="0" i="0" u="none" strike="noStrike" cap="none" dirty="0">
                <a:solidFill>
                  <a:schemeClr val="dk1"/>
                </a:solidFill>
                <a:latin typeface="Roboto Light"/>
                <a:ea typeface="Roboto Light"/>
                <a:cs typeface="Roboto Light"/>
                <a:sym typeface="Roboto Light"/>
              </a:rPr>
              <a:t>from 2D observations.</a:t>
            </a:r>
            <a:endParaRPr dirty="0"/>
          </a:p>
          <a:p>
            <a:pPr marL="228600" lvl="0" indent="-50800" algn="l" rtl="0">
              <a:lnSpc>
                <a:spcPct val="100000"/>
              </a:lnSpc>
              <a:spcBef>
                <a:spcPts val="0"/>
              </a:spcBef>
              <a:spcAft>
                <a:spcPts val="0"/>
              </a:spcAft>
              <a:buClr>
                <a:schemeClr val="dk1"/>
              </a:buClr>
              <a:buSzPts val="2800"/>
              <a:buNone/>
            </a:pPr>
            <a:endParaRPr b="0" i="0" u="none" strike="noStrike" cap="none" dirty="0">
              <a:solidFill>
                <a:schemeClr val="dk1"/>
              </a:solidFill>
            </a:endParaRPr>
          </a:p>
          <a:p>
            <a:pPr marL="0" lvl="0" indent="0" algn="l" rtl="0">
              <a:lnSpc>
                <a:spcPct val="100000"/>
              </a:lnSpc>
              <a:spcBef>
                <a:spcPts val="0"/>
              </a:spcBef>
              <a:spcAft>
                <a:spcPts val="0"/>
              </a:spcAft>
              <a:buClr>
                <a:schemeClr val="dk1"/>
              </a:buClr>
              <a:buSzPts val="2600"/>
              <a:buNone/>
            </a:pPr>
            <a:r>
              <a:rPr lang="en-US" sz="2600" dirty="0"/>
              <a:t>🥳 </a:t>
            </a:r>
            <a:r>
              <a:rPr lang="en-US" sz="2600" b="1" dirty="0"/>
              <a:t>Inter-object relationships are defined as ray pairs</a:t>
            </a:r>
            <a:r>
              <a:rPr lang="en-US" sz="2600" dirty="0"/>
              <a:t>, </a:t>
            </a:r>
            <a:r>
              <a:rPr lang="en-US" sz="2600" dirty="0">
                <a:latin typeface="Roboto Light"/>
                <a:ea typeface="Roboto Light"/>
                <a:cs typeface="Roboto Light"/>
                <a:sym typeface="Roboto Light"/>
              </a:rPr>
              <a:t>capturing spatial and semantic interactions between objects.</a:t>
            </a:r>
            <a:endParaRPr dirty="0"/>
          </a:p>
          <a:p>
            <a:pPr marL="228600" lvl="0" indent="-50800" algn="l" rtl="0">
              <a:lnSpc>
                <a:spcPct val="100000"/>
              </a:lnSpc>
              <a:spcBef>
                <a:spcPts val="0"/>
              </a:spcBef>
              <a:spcAft>
                <a:spcPts val="0"/>
              </a:spcAft>
              <a:buClr>
                <a:schemeClr val="dk1"/>
              </a:buClr>
              <a:buSzPts val="2800"/>
              <a:buNone/>
            </a:pPr>
            <a:endParaRPr b="0" i="0" u="none" strike="noStrike" cap="none" dirty="0">
              <a:solidFill>
                <a:schemeClr val="dk1"/>
              </a:solidFill>
            </a:endParaRPr>
          </a:p>
          <a:p>
            <a:pPr marL="0" lvl="0" indent="0" algn="l" rtl="0">
              <a:lnSpc>
                <a:spcPct val="100000"/>
              </a:lnSpc>
              <a:spcBef>
                <a:spcPts val="0"/>
              </a:spcBef>
              <a:spcAft>
                <a:spcPts val="0"/>
              </a:spcAft>
              <a:buClr>
                <a:schemeClr val="dk1"/>
              </a:buClr>
              <a:buSzPts val="2600"/>
              <a:buNone/>
            </a:pPr>
            <a:r>
              <a:rPr lang="en-US" sz="2600" dirty="0"/>
              <a:t>🥳 </a:t>
            </a:r>
            <a:r>
              <a:rPr lang="en-US" sz="2600" b="1" dirty="0" err="1"/>
              <a:t>RelationField</a:t>
            </a:r>
            <a:r>
              <a:rPr lang="en-US" sz="2600" b="1" dirty="0"/>
              <a:t> encodes</a:t>
            </a:r>
            <a:r>
              <a:rPr lang="en-US" sz="2600" dirty="0">
                <a:latin typeface="Roboto Light"/>
                <a:ea typeface="Roboto Light"/>
                <a:cs typeface="Roboto Light"/>
                <a:sym typeface="Roboto Light"/>
              </a:rPr>
              <a:t> powerful</a:t>
            </a:r>
            <a:r>
              <a:rPr lang="en-US" sz="2600" b="1" dirty="0"/>
              <a:t> foundation model knowledge</a:t>
            </a:r>
            <a:r>
              <a:rPr lang="en-US" sz="2600" dirty="0"/>
              <a:t>, </a:t>
            </a:r>
            <a:r>
              <a:rPr lang="en-US" sz="2600" dirty="0">
                <a:latin typeface="Roboto Light"/>
                <a:ea typeface="Roboto Light"/>
                <a:cs typeface="Roboto Light"/>
                <a:sym typeface="Roboto Light"/>
              </a:rPr>
              <a:t>making relationships </a:t>
            </a:r>
            <a:r>
              <a:rPr lang="en-US" sz="2600" b="1" dirty="0" err="1"/>
              <a:t>queryable</a:t>
            </a:r>
            <a:r>
              <a:rPr lang="en-US" sz="2600" b="1" dirty="0"/>
              <a:t> in near real-time</a:t>
            </a:r>
            <a:r>
              <a:rPr lang="en-US" sz="2600" dirty="0"/>
              <a:t>.</a:t>
            </a:r>
            <a:endParaRPr dirty="0"/>
          </a:p>
        </p:txBody>
      </p:sp>
      <p:sp>
        <p:nvSpPr>
          <p:cNvPr id="270" name="Google Shape;270;p24"/>
          <p:cNvSpPr txBox="1">
            <a:spLocks noGrp="1"/>
          </p:cNvSpPr>
          <p:nvPr>
            <p:ph type="sldNum" idx="12"/>
          </p:nvPr>
        </p:nvSpPr>
        <p:spPr>
          <a:xfrm>
            <a:off x="8610600" y="6356350"/>
            <a:ext cx="3382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017E7-349F-761A-F2B4-374E4FC3544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44A71C-B86D-2AF3-CE5C-EFBB0466A7B5}"/>
              </a:ext>
            </a:extLst>
          </p:cNvPr>
          <p:cNvPicPr>
            <a:picLocks noChangeAspect="1"/>
          </p:cNvPicPr>
          <p:nvPr/>
        </p:nvPicPr>
        <p:blipFill>
          <a:blip r:embed="rId3">
            <a:duotone>
              <a:schemeClr val="bg2">
                <a:shade val="45000"/>
                <a:satMod val="135000"/>
              </a:schemeClr>
              <a:prstClr val="white"/>
            </a:duotone>
            <a:alphaModFix amt="30000"/>
          </a:blip>
          <a:stretch>
            <a:fillRect/>
          </a:stretch>
        </p:blipFill>
        <p:spPr>
          <a:xfrm>
            <a:off x="100480" y="602724"/>
            <a:ext cx="11996497" cy="4432805"/>
          </a:xfrm>
          <a:prstGeom prst="rect">
            <a:avLst/>
          </a:prstGeom>
        </p:spPr>
      </p:pic>
      <p:sp>
        <p:nvSpPr>
          <p:cNvPr id="4" name="Slide Number Placeholder 3">
            <a:extLst>
              <a:ext uri="{FF2B5EF4-FFF2-40B4-BE49-F238E27FC236}">
                <a16:creationId xmlns:a16="http://schemas.microsoft.com/office/drawing/2014/main" id="{E54E407E-D624-F640-61F6-A66776205F5D}"/>
              </a:ext>
            </a:extLst>
          </p:cNvPr>
          <p:cNvSpPr>
            <a:spLocks noGrp="1"/>
          </p:cNvSpPr>
          <p:nvPr>
            <p:ph type="sldNum" sz="quarter" idx="12"/>
          </p:nvPr>
        </p:nvSpPr>
        <p:spPr/>
        <p:txBody>
          <a:bodyPr/>
          <a:lstStyle/>
          <a:p>
            <a:fld id="{BB18FC55-2971-42FD-9291-C4F9D80869B9}" type="slidenum">
              <a:rPr lang="en-US" smtClean="0"/>
              <a:t>12</a:t>
            </a:fld>
            <a:endParaRPr lang="en-US"/>
          </a:p>
        </p:txBody>
      </p:sp>
      <p:sp>
        <p:nvSpPr>
          <p:cNvPr id="12" name="TextBox 11">
            <a:extLst>
              <a:ext uri="{FF2B5EF4-FFF2-40B4-BE49-F238E27FC236}">
                <a16:creationId xmlns:a16="http://schemas.microsoft.com/office/drawing/2014/main" id="{3877FF5E-D76E-82AC-1F06-709BFB2FA110}"/>
              </a:ext>
            </a:extLst>
          </p:cNvPr>
          <p:cNvSpPr txBox="1"/>
          <p:nvPr/>
        </p:nvSpPr>
        <p:spPr>
          <a:xfrm>
            <a:off x="678713" y="1834924"/>
            <a:ext cx="10834575" cy="707886"/>
          </a:xfrm>
          <a:prstGeom prst="rect">
            <a:avLst/>
          </a:prstGeom>
          <a:noFill/>
        </p:spPr>
        <p:txBody>
          <a:bodyPr wrap="square" rtlCol="0">
            <a:spAutoFit/>
          </a:bodyPr>
          <a:lstStyle/>
          <a:p>
            <a:pPr algn="ctr"/>
            <a:r>
              <a:rPr lang="en-US" sz="4000" dirty="0">
                <a:latin typeface="+mj-lt"/>
              </a:rPr>
              <a:t>Relate Anything in Radiance Fields</a:t>
            </a:r>
          </a:p>
        </p:txBody>
      </p:sp>
      <p:grpSp>
        <p:nvGrpSpPr>
          <p:cNvPr id="6" name="Group 5">
            <a:extLst>
              <a:ext uri="{FF2B5EF4-FFF2-40B4-BE49-F238E27FC236}">
                <a16:creationId xmlns:a16="http://schemas.microsoft.com/office/drawing/2014/main" id="{C60F85F2-DC99-F50B-16CE-9BE11BDE6EFD}"/>
              </a:ext>
            </a:extLst>
          </p:cNvPr>
          <p:cNvGrpSpPr/>
          <p:nvPr/>
        </p:nvGrpSpPr>
        <p:grpSpPr>
          <a:xfrm>
            <a:off x="3493745" y="789427"/>
            <a:ext cx="5204511" cy="923330"/>
            <a:chOff x="3097745" y="789427"/>
            <a:chExt cx="5204511" cy="923330"/>
          </a:xfrm>
        </p:grpSpPr>
        <p:sp>
          <p:nvSpPr>
            <p:cNvPr id="11" name="TextBox 10">
              <a:extLst>
                <a:ext uri="{FF2B5EF4-FFF2-40B4-BE49-F238E27FC236}">
                  <a16:creationId xmlns:a16="http://schemas.microsoft.com/office/drawing/2014/main" id="{FAE9F7B1-5AC3-48CA-97D6-F7C9176D8C9D}"/>
                </a:ext>
              </a:extLst>
            </p:cNvPr>
            <p:cNvSpPr txBox="1"/>
            <p:nvPr/>
          </p:nvSpPr>
          <p:spPr>
            <a:xfrm>
              <a:off x="3889745" y="789427"/>
              <a:ext cx="4412511" cy="923330"/>
            </a:xfrm>
            <a:prstGeom prst="rect">
              <a:avLst/>
            </a:prstGeom>
            <a:noFill/>
          </p:spPr>
          <p:txBody>
            <a:bodyPr wrap="square" rtlCol="0">
              <a:spAutoFit/>
            </a:bodyPr>
            <a:lstStyle/>
            <a:p>
              <a:pPr algn="ctr"/>
              <a:r>
                <a:rPr lang="en-US" sz="5400" b="1" dirty="0" err="1"/>
                <a:t>RelationField</a:t>
              </a:r>
              <a:endParaRPr lang="en-US" sz="5400" b="1" dirty="0"/>
            </a:p>
          </p:txBody>
        </p:sp>
        <p:pic>
          <p:nvPicPr>
            <p:cNvPr id="5" name="Picture 4">
              <a:extLst>
                <a:ext uri="{FF2B5EF4-FFF2-40B4-BE49-F238E27FC236}">
                  <a16:creationId xmlns:a16="http://schemas.microsoft.com/office/drawing/2014/main" id="{A897C0B1-F1AF-D13C-4F25-252A6717D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745" y="813877"/>
              <a:ext cx="792000" cy="792000"/>
            </a:xfrm>
            <a:prstGeom prst="rect">
              <a:avLst/>
            </a:prstGeom>
            <a:effectLst>
              <a:outerShdw blurRad="127000" sx="114000" sy="114000" algn="ctr" rotWithShape="0">
                <a:prstClr val="black">
                  <a:alpha val="40000"/>
                </a:prstClr>
              </a:outerShdw>
            </a:effectLst>
          </p:spPr>
        </p:pic>
      </p:grpSp>
      <p:sp>
        <p:nvSpPr>
          <p:cNvPr id="7" name="Rectangle 6">
            <a:extLst>
              <a:ext uri="{FF2B5EF4-FFF2-40B4-BE49-F238E27FC236}">
                <a16:creationId xmlns:a16="http://schemas.microsoft.com/office/drawing/2014/main" id="{A382DB38-8BDA-129F-B2D0-B0C79046076C}"/>
              </a:ext>
            </a:extLst>
          </p:cNvPr>
          <p:cNvSpPr/>
          <p:nvPr/>
        </p:nvSpPr>
        <p:spPr>
          <a:xfrm>
            <a:off x="11687175" y="6356350"/>
            <a:ext cx="504825" cy="5016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F5AC6D2-B688-5EB6-42BD-60292515EF41}"/>
              </a:ext>
            </a:extLst>
          </p:cNvPr>
          <p:cNvSpPr txBox="1"/>
          <p:nvPr/>
        </p:nvSpPr>
        <p:spPr>
          <a:xfrm>
            <a:off x="3873500" y="4717291"/>
            <a:ext cx="4878754" cy="1077218"/>
          </a:xfrm>
          <a:prstGeom prst="rect">
            <a:avLst/>
          </a:prstGeom>
          <a:noFill/>
        </p:spPr>
        <p:txBody>
          <a:bodyPr wrap="square" rtlCol="0">
            <a:spAutoFit/>
          </a:bodyPr>
          <a:lstStyle/>
          <a:p>
            <a:pPr algn="r"/>
            <a:r>
              <a:rPr lang="en-US" sz="3200" dirty="0">
                <a:latin typeface="Roboto Light" panose="02000000000000000000" pitchFamily="2" charset="0"/>
                <a:ea typeface="Roboto Light" panose="02000000000000000000" pitchFamily="2" charset="0"/>
                <a:cs typeface="Roboto Light" panose="02000000000000000000" pitchFamily="2" charset="0"/>
              </a:rPr>
              <a:t>Paper, code, and demo:</a:t>
            </a:r>
            <a:br>
              <a:rPr lang="en-US" sz="3200" dirty="0">
                <a:latin typeface="Roboto Light" panose="02000000000000000000" pitchFamily="2" charset="0"/>
                <a:ea typeface="Roboto Light" panose="02000000000000000000" pitchFamily="2" charset="0"/>
                <a:cs typeface="Roboto Light" panose="02000000000000000000" pitchFamily="2" charset="0"/>
              </a:rPr>
            </a:br>
            <a:r>
              <a:rPr lang="en-US" sz="3200" b="1" dirty="0">
                <a:latin typeface="Roboto" panose="02000000000000000000" pitchFamily="2" charset="0"/>
                <a:ea typeface="Roboto" panose="02000000000000000000" pitchFamily="2" charset="0"/>
                <a:cs typeface="Roboto" panose="02000000000000000000" pitchFamily="2" charset="0"/>
              </a:rPr>
              <a:t>relationfield.github.io/</a:t>
            </a:r>
          </a:p>
        </p:txBody>
      </p:sp>
      <p:grpSp>
        <p:nvGrpSpPr>
          <p:cNvPr id="10" name="Group 9">
            <a:extLst>
              <a:ext uri="{FF2B5EF4-FFF2-40B4-BE49-F238E27FC236}">
                <a16:creationId xmlns:a16="http://schemas.microsoft.com/office/drawing/2014/main" id="{A82741C4-93D8-BD67-1392-A298F7074C5A}"/>
              </a:ext>
            </a:extLst>
          </p:cNvPr>
          <p:cNvGrpSpPr>
            <a:grpSpLocks noChangeAspect="1"/>
          </p:cNvGrpSpPr>
          <p:nvPr/>
        </p:nvGrpSpPr>
        <p:grpSpPr>
          <a:xfrm>
            <a:off x="8825256" y="3771775"/>
            <a:ext cx="2815032" cy="2815032"/>
            <a:chOff x="2667000" y="-698290"/>
            <a:chExt cx="6857999" cy="6858000"/>
          </a:xfrm>
        </p:grpSpPr>
        <p:pic>
          <p:nvPicPr>
            <p:cNvPr id="13" name="Picture 12">
              <a:extLst>
                <a:ext uri="{FF2B5EF4-FFF2-40B4-BE49-F238E27FC236}">
                  <a16:creationId xmlns:a16="http://schemas.microsoft.com/office/drawing/2014/main" id="{D866F8B4-11B5-0068-BE6B-2CC7DADD2E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000" y="-698290"/>
              <a:ext cx="6857999" cy="6858000"/>
            </a:xfrm>
            <a:prstGeom prst="rect">
              <a:avLst/>
            </a:prstGeom>
          </p:spPr>
        </p:pic>
        <p:sp>
          <p:nvSpPr>
            <p:cNvPr id="17" name="Freeform: Shape 1057">
              <a:extLst>
                <a:ext uri="{FF2B5EF4-FFF2-40B4-BE49-F238E27FC236}">
                  <a16:creationId xmlns:a16="http://schemas.microsoft.com/office/drawing/2014/main" id="{39A0105E-3A86-C383-D28F-1D64939AFB83}"/>
                </a:ext>
              </a:extLst>
            </p:cNvPr>
            <p:cNvSpPr/>
            <p:nvPr/>
          </p:nvSpPr>
          <p:spPr>
            <a:xfrm>
              <a:off x="4860342" y="1584992"/>
              <a:ext cx="2285176" cy="2106889"/>
            </a:xfrm>
            <a:custGeom>
              <a:avLst/>
              <a:gdLst>
                <a:gd name="connsiteX0" fmla="*/ 999242 w 2276574"/>
                <a:gd name="connsiteY0" fmla="*/ 0 h 2106890"/>
                <a:gd name="connsiteX1" fmla="*/ 400640 w 2276574"/>
                <a:gd name="connsiteY1" fmla="*/ 127261 h 2106890"/>
                <a:gd name="connsiteX2" fmla="*/ 249811 w 2276574"/>
                <a:gd name="connsiteY2" fmla="*/ 301657 h 2106890"/>
                <a:gd name="connsiteX3" fmla="*/ 141402 w 2276574"/>
                <a:gd name="connsiteY3" fmla="*/ 358218 h 2106890"/>
                <a:gd name="connsiteX4" fmla="*/ 0 w 2276574"/>
                <a:gd name="connsiteY4" fmla="*/ 556181 h 2106890"/>
                <a:gd name="connsiteX5" fmla="*/ 14141 w 2276574"/>
                <a:gd name="connsiteY5" fmla="*/ 772998 h 2106890"/>
                <a:gd name="connsiteX6" fmla="*/ 141402 w 2276574"/>
                <a:gd name="connsiteY6" fmla="*/ 928540 h 2106890"/>
                <a:gd name="connsiteX7" fmla="*/ 141402 w 2276574"/>
                <a:gd name="connsiteY7" fmla="*/ 1013381 h 2106890"/>
                <a:gd name="connsiteX8" fmla="*/ 0 w 2276574"/>
                <a:gd name="connsiteY8" fmla="*/ 1173637 h 2106890"/>
                <a:gd name="connsiteX9" fmla="*/ 240384 w 2276574"/>
                <a:gd name="connsiteY9" fmla="*/ 1366886 h 2106890"/>
                <a:gd name="connsiteX10" fmla="*/ 296945 w 2276574"/>
                <a:gd name="connsiteY10" fmla="*/ 1409307 h 2106890"/>
                <a:gd name="connsiteX11" fmla="*/ 292231 w 2276574"/>
                <a:gd name="connsiteY11" fmla="*/ 1899501 h 2106890"/>
                <a:gd name="connsiteX12" fmla="*/ 287518 w 2276574"/>
                <a:gd name="connsiteY12" fmla="*/ 2102177 h 2106890"/>
                <a:gd name="connsiteX13" fmla="*/ 2243580 w 2276574"/>
                <a:gd name="connsiteY13" fmla="*/ 2106890 h 2106890"/>
                <a:gd name="connsiteX14" fmla="*/ 2276574 w 2276574"/>
                <a:gd name="connsiteY14" fmla="*/ 1786379 h 2106890"/>
                <a:gd name="connsiteX15" fmla="*/ 2168165 w 2276574"/>
                <a:gd name="connsiteY15" fmla="*/ 1701538 h 2106890"/>
                <a:gd name="connsiteX16" fmla="*/ 2116318 w 2276574"/>
                <a:gd name="connsiteY16" fmla="*/ 1545995 h 2106890"/>
                <a:gd name="connsiteX17" fmla="*/ 2106891 w 2276574"/>
                <a:gd name="connsiteY17" fmla="*/ 1348033 h 2106890"/>
                <a:gd name="connsiteX18" fmla="*/ 2201159 w 2276574"/>
                <a:gd name="connsiteY18" fmla="*/ 1187777 h 2106890"/>
                <a:gd name="connsiteX19" fmla="*/ 2135171 w 2276574"/>
                <a:gd name="connsiteY19" fmla="*/ 966247 h 2106890"/>
                <a:gd name="connsiteX20" fmla="*/ 2022050 w 2276574"/>
                <a:gd name="connsiteY20" fmla="*/ 636309 h 2106890"/>
                <a:gd name="connsiteX21" fmla="*/ 2031477 w 2276574"/>
                <a:gd name="connsiteY21" fmla="*/ 386499 h 2106890"/>
                <a:gd name="connsiteX22" fmla="*/ 2026763 w 2276574"/>
                <a:gd name="connsiteY22" fmla="*/ 226243 h 2106890"/>
                <a:gd name="connsiteX23" fmla="*/ 1220771 w 2276574"/>
                <a:gd name="connsiteY23" fmla="*/ 193249 h 2106890"/>
                <a:gd name="connsiteX24" fmla="*/ 1126503 w 2276574"/>
                <a:gd name="connsiteY24" fmla="*/ 28280 h 2106890"/>
                <a:gd name="connsiteX25" fmla="*/ 999242 w 2276574"/>
                <a:gd name="connsiteY25" fmla="*/ 0 h 2106890"/>
                <a:gd name="connsiteX0" fmla="*/ 999242 w 2276574"/>
                <a:gd name="connsiteY0" fmla="*/ 0 h 2106890"/>
                <a:gd name="connsiteX1" fmla="*/ 400640 w 2276574"/>
                <a:gd name="connsiteY1" fmla="*/ 127261 h 2106890"/>
                <a:gd name="connsiteX2" fmla="*/ 249811 w 2276574"/>
                <a:gd name="connsiteY2" fmla="*/ 301657 h 2106890"/>
                <a:gd name="connsiteX3" fmla="*/ 141402 w 2276574"/>
                <a:gd name="connsiteY3" fmla="*/ 358218 h 2106890"/>
                <a:gd name="connsiteX4" fmla="*/ 0 w 2276574"/>
                <a:gd name="connsiteY4" fmla="*/ 556181 h 2106890"/>
                <a:gd name="connsiteX5" fmla="*/ 14141 w 2276574"/>
                <a:gd name="connsiteY5" fmla="*/ 772998 h 2106890"/>
                <a:gd name="connsiteX6" fmla="*/ 141402 w 2276574"/>
                <a:gd name="connsiteY6" fmla="*/ 928540 h 2106890"/>
                <a:gd name="connsiteX7" fmla="*/ 141402 w 2276574"/>
                <a:gd name="connsiteY7" fmla="*/ 1013381 h 2106890"/>
                <a:gd name="connsiteX8" fmla="*/ 0 w 2276574"/>
                <a:gd name="connsiteY8" fmla="*/ 1173637 h 2106890"/>
                <a:gd name="connsiteX9" fmla="*/ 240384 w 2276574"/>
                <a:gd name="connsiteY9" fmla="*/ 1366886 h 2106890"/>
                <a:gd name="connsiteX10" fmla="*/ 282805 w 2276574"/>
                <a:gd name="connsiteY10" fmla="*/ 1423447 h 2106890"/>
                <a:gd name="connsiteX11" fmla="*/ 292231 w 2276574"/>
                <a:gd name="connsiteY11" fmla="*/ 1899501 h 2106890"/>
                <a:gd name="connsiteX12" fmla="*/ 287518 w 2276574"/>
                <a:gd name="connsiteY12" fmla="*/ 2102177 h 2106890"/>
                <a:gd name="connsiteX13" fmla="*/ 2243580 w 2276574"/>
                <a:gd name="connsiteY13" fmla="*/ 2106890 h 2106890"/>
                <a:gd name="connsiteX14" fmla="*/ 2276574 w 2276574"/>
                <a:gd name="connsiteY14" fmla="*/ 1786379 h 2106890"/>
                <a:gd name="connsiteX15" fmla="*/ 2168165 w 2276574"/>
                <a:gd name="connsiteY15" fmla="*/ 1701538 h 2106890"/>
                <a:gd name="connsiteX16" fmla="*/ 2116318 w 2276574"/>
                <a:gd name="connsiteY16" fmla="*/ 1545995 h 2106890"/>
                <a:gd name="connsiteX17" fmla="*/ 2106891 w 2276574"/>
                <a:gd name="connsiteY17" fmla="*/ 1348033 h 2106890"/>
                <a:gd name="connsiteX18" fmla="*/ 2201159 w 2276574"/>
                <a:gd name="connsiteY18" fmla="*/ 1187777 h 2106890"/>
                <a:gd name="connsiteX19" fmla="*/ 2135171 w 2276574"/>
                <a:gd name="connsiteY19" fmla="*/ 966247 h 2106890"/>
                <a:gd name="connsiteX20" fmla="*/ 2022050 w 2276574"/>
                <a:gd name="connsiteY20" fmla="*/ 636309 h 2106890"/>
                <a:gd name="connsiteX21" fmla="*/ 2031477 w 2276574"/>
                <a:gd name="connsiteY21" fmla="*/ 386499 h 2106890"/>
                <a:gd name="connsiteX22" fmla="*/ 2026763 w 2276574"/>
                <a:gd name="connsiteY22" fmla="*/ 226243 h 2106890"/>
                <a:gd name="connsiteX23" fmla="*/ 1220771 w 2276574"/>
                <a:gd name="connsiteY23" fmla="*/ 193249 h 2106890"/>
                <a:gd name="connsiteX24" fmla="*/ 1126503 w 2276574"/>
                <a:gd name="connsiteY24" fmla="*/ 28280 h 2106890"/>
                <a:gd name="connsiteX25" fmla="*/ 999242 w 2276574"/>
                <a:gd name="connsiteY25" fmla="*/ 0 h 2106890"/>
                <a:gd name="connsiteX0" fmla="*/ 999242 w 2276574"/>
                <a:gd name="connsiteY0" fmla="*/ 0 h 2106890"/>
                <a:gd name="connsiteX1" fmla="*/ 400640 w 2276574"/>
                <a:gd name="connsiteY1" fmla="*/ 127261 h 2106890"/>
                <a:gd name="connsiteX2" fmla="*/ 249811 w 2276574"/>
                <a:gd name="connsiteY2" fmla="*/ 301657 h 2106890"/>
                <a:gd name="connsiteX3" fmla="*/ 141402 w 2276574"/>
                <a:gd name="connsiteY3" fmla="*/ 358218 h 2106890"/>
                <a:gd name="connsiteX4" fmla="*/ 0 w 2276574"/>
                <a:gd name="connsiteY4" fmla="*/ 556181 h 2106890"/>
                <a:gd name="connsiteX5" fmla="*/ 14141 w 2276574"/>
                <a:gd name="connsiteY5" fmla="*/ 772998 h 2106890"/>
                <a:gd name="connsiteX6" fmla="*/ 141402 w 2276574"/>
                <a:gd name="connsiteY6" fmla="*/ 928540 h 2106890"/>
                <a:gd name="connsiteX7" fmla="*/ 141402 w 2276574"/>
                <a:gd name="connsiteY7" fmla="*/ 1013381 h 2106890"/>
                <a:gd name="connsiteX8" fmla="*/ 0 w 2276574"/>
                <a:gd name="connsiteY8" fmla="*/ 1173637 h 2106890"/>
                <a:gd name="connsiteX9" fmla="*/ 240384 w 2276574"/>
                <a:gd name="connsiteY9" fmla="*/ 1366886 h 2106890"/>
                <a:gd name="connsiteX10" fmla="*/ 282805 w 2276574"/>
                <a:gd name="connsiteY10" fmla="*/ 1423447 h 2106890"/>
                <a:gd name="connsiteX11" fmla="*/ 358906 w 2276574"/>
                <a:gd name="connsiteY11" fmla="*/ 1318476 h 2106890"/>
                <a:gd name="connsiteX12" fmla="*/ 287518 w 2276574"/>
                <a:gd name="connsiteY12" fmla="*/ 2102177 h 2106890"/>
                <a:gd name="connsiteX13" fmla="*/ 2243580 w 2276574"/>
                <a:gd name="connsiteY13" fmla="*/ 2106890 h 2106890"/>
                <a:gd name="connsiteX14" fmla="*/ 2276574 w 2276574"/>
                <a:gd name="connsiteY14" fmla="*/ 1786379 h 2106890"/>
                <a:gd name="connsiteX15" fmla="*/ 2168165 w 2276574"/>
                <a:gd name="connsiteY15" fmla="*/ 1701538 h 2106890"/>
                <a:gd name="connsiteX16" fmla="*/ 2116318 w 2276574"/>
                <a:gd name="connsiteY16" fmla="*/ 1545995 h 2106890"/>
                <a:gd name="connsiteX17" fmla="*/ 2106891 w 2276574"/>
                <a:gd name="connsiteY17" fmla="*/ 1348033 h 2106890"/>
                <a:gd name="connsiteX18" fmla="*/ 2201159 w 2276574"/>
                <a:gd name="connsiteY18" fmla="*/ 1187777 h 2106890"/>
                <a:gd name="connsiteX19" fmla="*/ 2135171 w 2276574"/>
                <a:gd name="connsiteY19" fmla="*/ 966247 h 2106890"/>
                <a:gd name="connsiteX20" fmla="*/ 2022050 w 2276574"/>
                <a:gd name="connsiteY20" fmla="*/ 636309 h 2106890"/>
                <a:gd name="connsiteX21" fmla="*/ 2031477 w 2276574"/>
                <a:gd name="connsiteY21" fmla="*/ 386499 h 2106890"/>
                <a:gd name="connsiteX22" fmla="*/ 2026763 w 2276574"/>
                <a:gd name="connsiteY22" fmla="*/ 226243 h 2106890"/>
                <a:gd name="connsiteX23" fmla="*/ 1220771 w 2276574"/>
                <a:gd name="connsiteY23" fmla="*/ 193249 h 2106890"/>
                <a:gd name="connsiteX24" fmla="*/ 1126503 w 2276574"/>
                <a:gd name="connsiteY24" fmla="*/ 28280 h 2106890"/>
                <a:gd name="connsiteX25" fmla="*/ 999242 w 2276574"/>
                <a:gd name="connsiteY25" fmla="*/ 0 h 2106890"/>
                <a:gd name="connsiteX0" fmla="*/ 1007843 w 2285175"/>
                <a:gd name="connsiteY0" fmla="*/ 0 h 2106890"/>
                <a:gd name="connsiteX1" fmla="*/ 409241 w 2285175"/>
                <a:gd name="connsiteY1" fmla="*/ 127261 h 2106890"/>
                <a:gd name="connsiteX2" fmla="*/ 258412 w 2285175"/>
                <a:gd name="connsiteY2" fmla="*/ 301657 h 2106890"/>
                <a:gd name="connsiteX3" fmla="*/ 150003 w 2285175"/>
                <a:gd name="connsiteY3" fmla="*/ 358218 h 2106890"/>
                <a:gd name="connsiteX4" fmla="*/ 8601 w 2285175"/>
                <a:gd name="connsiteY4" fmla="*/ 556181 h 2106890"/>
                <a:gd name="connsiteX5" fmla="*/ 22742 w 2285175"/>
                <a:gd name="connsiteY5" fmla="*/ 772998 h 2106890"/>
                <a:gd name="connsiteX6" fmla="*/ 150003 w 2285175"/>
                <a:gd name="connsiteY6" fmla="*/ 928540 h 2106890"/>
                <a:gd name="connsiteX7" fmla="*/ 150003 w 2285175"/>
                <a:gd name="connsiteY7" fmla="*/ 1013381 h 2106890"/>
                <a:gd name="connsiteX8" fmla="*/ 8601 w 2285175"/>
                <a:gd name="connsiteY8" fmla="*/ 1173637 h 2106890"/>
                <a:gd name="connsiteX9" fmla="*/ 248985 w 2285175"/>
                <a:gd name="connsiteY9" fmla="*/ 1366886 h 2106890"/>
                <a:gd name="connsiteX10" fmla="*/ 894 w 2285175"/>
                <a:gd name="connsiteY10" fmla="*/ 1367885 h 2106890"/>
                <a:gd name="connsiteX11" fmla="*/ 367507 w 2285175"/>
                <a:gd name="connsiteY11" fmla="*/ 1318476 h 2106890"/>
                <a:gd name="connsiteX12" fmla="*/ 296119 w 2285175"/>
                <a:gd name="connsiteY12" fmla="*/ 2102177 h 2106890"/>
                <a:gd name="connsiteX13" fmla="*/ 2252181 w 2285175"/>
                <a:gd name="connsiteY13" fmla="*/ 2106890 h 2106890"/>
                <a:gd name="connsiteX14" fmla="*/ 2285175 w 2285175"/>
                <a:gd name="connsiteY14" fmla="*/ 1786379 h 2106890"/>
                <a:gd name="connsiteX15" fmla="*/ 2176766 w 2285175"/>
                <a:gd name="connsiteY15" fmla="*/ 1701538 h 2106890"/>
                <a:gd name="connsiteX16" fmla="*/ 2124919 w 2285175"/>
                <a:gd name="connsiteY16" fmla="*/ 1545995 h 2106890"/>
                <a:gd name="connsiteX17" fmla="*/ 2115492 w 2285175"/>
                <a:gd name="connsiteY17" fmla="*/ 1348033 h 2106890"/>
                <a:gd name="connsiteX18" fmla="*/ 2209760 w 2285175"/>
                <a:gd name="connsiteY18" fmla="*/ 1187777 h 2106890"/>
                <a:gd name="connsiteX19" fmla="*/ 2143772 w 2285175"/>
                <a:gd name="connsiteY19" fmla="*/ 966247 h 2106890"/>
                <a:gd name="connsiteX20" fmla="*/ 2030651 w 2285175"/>
                <a:gd name="connsiteY20" fmla="*/ 636309 h 2106890"/>
                <a:gd name="connsiteX21" fmla="*/ 2040078 w 2285175"/>
                <a:gd name="connsiteY21" fmla="*/ 386499 h 2106890"/>
                <a:gd name="connsiteX22" fmla="*/ 2035364 w 2285175"/>
                <a:gd name="connsiteY22" fmla="*/ 226243 h 2106890"/>
                <a:gd name="connsiteX23" fmla="*/ 1229372 w 2285175"/>
                <a:gd name="connsiteY23" fmla="*/ 193249 h 2106890"/>
                <a:gd name="connsiteX24" fmla="*/ 1135104 w 2285175"/>
                <a:gd name="connsiteY24" fmla="*/ 28280 h 2106890"/>
                <a:gd name="connsiteX25" fmla="*/ 1007843 w 2285175"/>
                <a:gd name="connsiteY25" fmla="*/ 0 h 2106890"/>
                <a:gd name="connsiteX0" fmla="*/ 1007843 w 2285175"/>
                <a:gd name="connsiteY0" fmla="*/ 0 h 2106890"/>
                <a:gd name="connsiteX1" fmla="*/ 409241 w 2285175"/>
                <a:gd name="connsiteY1" fmla="*/ 127261 h 2106890"/>
                <a:gd name="connsiteX2" fmla="*/ 258412 w 2285175"/>
                <a:gd name="connsiteY2" fmla="*/ 301657 h 2106890"/>
                <a:gd name="connsiteX3" fmla="*/ 150003 w 2285175"/>
                <a:gd name="connsiteY3" fmla="*/ 358218 h 2106890"/>
                <a:gd name="connsiteX4" fmla="*/ 8601 w 2285175"/>
                <a:gd name="connsiteY4" fmla="*/ 556181 h 2106890"/>
                <a:gd name="connsiteX5" fmla="*/ 22742 w 2285175"/>
                <a:gd name="connsiteY5" fmla="*/ 772998 h 2106890"/>
                <a:gd name="connsiteX6" fmla="*/ 150003 w 2285175"/>
                <a:gd name="connsiteY6" fmla="*/ 928540 h 2106890"/>
                <a:gd name="connsiteX7" fmla="*/ 150003 w 2285175"/>
                <a:gd name="connsiteY7" fmla="*/ 1013381 h 2106890"/>
                <a:gd name="connsiteX8" fmla="*/ 8601 w 2285175"/>
                <a:gd name="connsiteY8" fmla="*/ 1173637 h 2106890"/>
                <a:gd name="connsiteX9" fmla="*/ 248985 w 2285175"/>
                <a:gd name="connsiteY9" fmla="*/ 1366886 h 2106890"/>
                <a:gd name="connsiteX10" fmla="*/ 894 w 2285175"/>
                <a:gd name="connsiteY10" fmla="*/ 1367885 h 2106890"/>
                <a:gd name="connsiteX11" fmla="*/ 299244 w 2285175"/>
                <a:gd name="connsiteY11" fmla="*/ 1435951 h 2106890"/>
                <a:gd name="connsiteX12" fmla="*/ 296119 w 2285175"/>
                <a:gd name="connsiteY12" fmla="*/ 2102177 h 2106890"/>
                <a:gd name="connsiteX13" fmla="*/ 2252181 w 2285175"/>
                <a:gd name="connsiteY13" fmla="*/ 2106890 h 2106890"/>
                <a:gd name="connsiteX14" fmla="*/ 2285175 w 2285175"/>
                <a:gd name="connsiteY14" fmla="*/ 1786379 h 2106890"/>
                <a:gd name="connsiteX15" fmla="*/ 2176766 w 2285175"/>
                <a:gd name="connsiteY15" fmla="*/ 1701538 h 2106890"/>
                <a:gd name="connsiteX16" fmla="*/ 2124919 w 2285175"/>
                <a:gd name="connsiteY16" fmla="*/ 1545995 h 2106890"/>
                <a:gd name="connsiteX17" fmla="*/ 2115492 w 2285175"/>
                <a:gd name="connsiteY17" fmla="*/ 1348033 h 2106890"/>
                <a:gd name="connsiteX18" fmla="*/ 2209760 w 2285175"/>
                <a:gd name="connsiteY18" fmla="*/ 1187777 h 2106890"/>
                <a:gd name="connsiteX19" fmla="*/ 2143772 w 2285175"/>
                <a:gd name="connsiteY19" fmla="*/ 966247 h 2106890"/>
                <a:gd name="connsiteX20" fmla="*/ 2030651 w 2285175"/>
                <a:gd name="connsiteY20" fmla="*/ 636309 h 2106890"/>
                <a:gd name="connsiteX21" fmla="*/ 2040078 w 2285175"/>
                <a:gd name="connsiteY21" fmla="*/ 386499 h 2106890"/>
                <a:gd name="connsiteX22" fmla="*/ 2035364 w 2285175"/>
                <a:gd name="connsiteY22" fmla="*/ 226243 h 2106890"/>
                <a:gd name="connsiteX23" fmla="*/ 1229372 w 2285175"/>
                <a:gd name="connsiteY23" fmla="*/ 193249 h 2106890"/>
                <a:gd name="connsiteX24" fmla="*/ 1135104 w 2285175"/>
                <a:gd name="connsiteY24" fmla="*/ 28280 h 2106890"/>
                <a:gd name="connsiteX25" fmla="*/ 1007843 w 2285175"/>
                <a:gd name="connsiteY25" fmla="*/ 0 h 2106890"/>
                <a:gd name="connsiteX0" fmla="*/ 1007843 w 2285175"/>
                <a:gd name="connsiteY0" fmla="*/ 0 h 2106890"/>
                <a:gd name="connsiteX1" fmla="*/ 409241 w 2285175"/>
                <a:gd name="connsiteY1" fmla="*/ 127261 h 2106890"/>
                <a:gd name="connsiteX2" fmla="*/ 258412 w 2285175"/>
                <a:gd name="connsiteY2" fmla="*/ 301657 h 2106890"/>
                <a:gd name="connsiteX3" fmla="*/ 150003 w 2285175"/>
                <a:gd name="connsiteY3" fmla="*/ 358218 h 2106890"/>
                <a:gd name="connsiteX4" fmla="*/ 8601 w 2285175"/>
                <a:gd name="connsiteY4" fmla="*/ 556181 h 2106890"/>
                <a:gd name="connsiteX5" fmla="*/ 22742 w 2285175"/>
                <a:gd name="connsiteY5" fmla="*/ 772998 h 2106890"/>
                <a:gd name="connsiteX6" fmla="*/ 150003 w 2285175"/>
                <a:gd name="connsiteY6" fmla="*/ 928540 h 2106890"/>
                <a:gd name="connsiteX7" fmla="*/ 150003 w 2285175"/>
                <a:gd name="connsiteY7" fmla="*/ 1013381 h 2106890"/>
                <a:gd name="connsiteX8" fmla="*/ 8601 w 2285175"/>
                <a:gd name="connsiteY8" fmla="*/ 1173637 h 2106890"/>
                <a:gd name="connsiteX9" fmla="*/ 248985 w 2285175"/>
                <a:gd name="connsiteY9" fmla="*/ 1366886 h 2106890"/>
                <a:gd name="connsiteX10" fmla="*/ 894 w 2285175"/>
                <a:gd name="connsiteY10" fmla="*/ 1367885 h 2106890"/>
                <a:gd name="connsiteX11" fmla="*/ 299244 w 2285175"/>
                <a:gd name="connsiteY11" fmla="*/ 1435951 h 2106890"/>
                <a:gd name="connsiteX12" fmla="*/ 296119 w 2285175"/>
                <a:gd name="connsiteY12" fmla="*/ 2102177 h 2106890"/>
                <a:gd name="connsiteX13" fmla="*/ 2252181 w 2285175"/>
                <a:gd name="connsiteY13" fmla="*/ 2106890 h 2106890"/>
                <a:gd name="connsiteX14" fmla="*/ 2285175 w 2285175"/>
                <a:gd name="connsiteY14" fmla="*/ 1786379 h 2106890"/>
                <a:gd name="connsiteX15" fmla="*/ 2176766 w 2285175"/>
                <a:gd name="connsiteY15" fmla="*/ 1701538 h 2106890"/>
                <a:gd name="connsiteX16" fmla="*/ 2124919 w 2285175"/>
                <a:gd name="connsiteY16" fmla="*/ 1545995 h 2106890"/>
                <a:gd name="connsiteX17" fmla="*/ 2115492 w 2285175"/>
                <a:gd name="connsiteY17" fmla="*/ 1348033 h 2106890"/>
                <a:gd name="connsiteX18" fmla="*/ 2209760 w 2285175"/>
                <a:gd name="connsiteY18" fmla="*/ 1187777 h 2106890"/>
                <a:gd name="connsiteX19" fmla="*/ 2143772 w 2285175"/>
                <a:gd name="connsiteY19" fmla="*/ 966247 h 2106890"/>
                <a:gd name="connsiteX20" fmla="*/ 2030651 w 2285175"/>
                <a:gd name="connsiteY20" fmla="*/ 636309 h 2106890"/>
                <a:gd name="connsiteX21" fmla="*/ 2040078 w 2285175"/>
                <a:gd name="connsiteY21" fmla="*/ 386499 h 2106890"/>
                <a:gd name="connsiteX22" fmla="*/ 2035364 w 2285175"/>
                <a:gd name="connsiteY22" fmla="*/ 237356 h 2106890"/>
                <a:gd name="connsiteX23" fmla="*/ 1229372 w 2285175"/>
                <a:gd name="connsiteY23" fmla="*/ 193249 h 2106890"/>
                <a:gd name="connsiteX24" fmla="*/ 1135104 w 2285175"/>
                <a:gd name="connsiteY24" fmla="*/ 28280 h 2106890"/>
                <a:gd name="connsiteX25" fmla="*/ 1007843 w 2285175"/>
                <a:gd name="connsiteY25" fmla="*/ 0 h 2106890"/>
                <a:gd name="connsiteX0" fmla="*/ 1007843 w 2285175"/>
                <a:gd name="connsiteY0" fmla="*/ 0 h 2106890"/>
                <a:gd name="connsiteX1" fmla="*/ 409241 w 2285175"/>
                <a:gd name="connsiteY1" fmla="*/ 127261 h 2106890"/>
                <a:gd name="connsiteX2" fmla="*/ 258412 w 2285175"/>
                <a:gd name="connsiteY2" fmla="*/ 301657 h 2106890"/>
                <a:gd name="connsiteX3" fmla="*/ 150003 w 2285175"/>
                <a:gd name="connsiteY3" fmla="*/ 358218 h 2106890"/>
                <a:gd name="connsiteX4" fmla="*/ 8601 w 2285175"/>
                <a:gd name="connsiteY4" fmla="*/ 556181 h 2106890"/>
                <a:gd name="connsiteX5" fmla="*/ 22742 w 2285175"/>
                <a:gd name="connsiteY5" fmla="*/ 772998 h 2106890"/>
                <a:gd name="connsiteX6" fmla="*/ 150003 w 2285175"/>
                <a:gd name="connsiteY6" fmla="*/ 928540 h 2106890"/>
                <a:gd name="connsiteX7" fmla="*/ 150003 w 2285175"/>
                <a:gd name="connsiteY7" fmla="*/ 1013381 h 2106890"/>
                <a:gd name="connsiteX8" fmla="*/ 8601 w 2285175"/>
                <a:gd name="connsiteY8" fmla="*/ 1173637 h 2106890"/>
                <a:gd name="connsiteX9" fmla="*/ 248985 w 2285175"/>
                <a:gd name="connsiteY9" fmla="*/ 1366886 h 2106890"/>
                <a:gd name="connsiteX10" fmla="*/ 894 w 2285175"/>
                <a:gd name="connsiteY10" fmla="*/ 1367885 h 2106890"/>
                <a:gd name="connsiteX11" fmla="*/ 299244 w 2285175"/>
                <a:gd name="connsiteY11" fmla="*/ 1435951 h 2106890"/>
                <a:gd name="connsiteX12" fmla="*/ 296119 w 2285175"/>
                <a:gd name="connsiteY12" fmla="*/ 2102177 h 2106890"/>
                <a:gd name="connsiteX13" fmla="*/ 2252181 w 2285175"/>
                <a:gd name="connsiteY13" fmla="*/ 2106890 h 2106890"/>
                <a:gd name="connsiteX14" fmla="*/ 2285175 w 2285175"/>
                <a:gd name="connsiteY14" fmla="*/ 1786379 h 2106890"/>
                <a:gd name="connsiteX15" fmla="*/ 2176766 w 2285175"/>
                <a:gd name="connsiteY15" fmla="*/ 1701538 h 2106890"/>
                <a:gd name="connsiteX16" fmla="*/ 2124919 w 2285175"/>
                <a:gd name="connsiteY16" fmla="*/ 1545995 h 2106890"/>
                <a:gd name="connsiteX17" fmla="*/ 2115492 w 2285175"/>
                <a:gd name="connsiteY17" fmla="*/ 1348033 h 2106890"/>
                <a:gd name="connsiteX18" fmla="*/ 2209760 w 2285175"/>
                <a:gd name="connsiteY18" fmla="*/ 1187777 h 2106890"/>
                <a:gd name="connsiteX19" fmla="*/ 2143772 w 2285175"/>
                <a:gd name="connsiteY19" fmla="*/ 966247 h 2106890"/>
                <a:gd name="connsiteX20" fmla="*/ 2030651 w 2285175"/>
                <a:gd name="connsiteY20" fmla="*/ 636309 h 2106890"/>
                <a:gd name="connsiteX21" fmla="*/ 2040078 w 2285175"/>
                <a:gd name="connsiteY21" fmla="*/ 386499 h 2106890"/>
                <a:gd name="connsiteX22" fmla="*/ 2035364 w 2285175"/>
                <a:gd name="connsiteY22" fmla="*/ 237356 h 2106890"/>
                <a:gd name="connsiteX23" fmla="*/ 1229372 w 2285175"/>
                <a:gd name="connsiteY23" fmla="*/ 215474 h 2106890"/>
                <a:gd name="connsiteX24" fmla="*/ 1135104 w 2285175"/>
                <a:gd name="connsiteY24" fmla="*/ 28280 h 2106890"/>
                <a:gd name="connsiteX25" fmla="*/ 1007843 w 2285175"/>
                <a:gd name="connsiteY25" fmla="*/ 0 h 2106890"/>
                <a:gd name="connsiteX0" fmla="*/ 1007843 w 2285175"/>
                <a:gd name="connsiteY0" fmla="*/ 0 h 2106890"/>
                <a:gd name="connsiteX1" fmla="*/ 409241 w 2285175"/>
                <a:gd name="connsiteY1" fmla="*/ 127261 h 2106890"/>
                <a:gd name="connsiteX2" fmla="*/ 258412 w 2285175"/>
                <a:gd name="connsiteY2" fmla="*/ 301657 h 2106890"/>
                <a:gd name="connsiteX3" fmla="*/ 150003 w 2285175"/>
                <a:gd name="connsiteY3" fmla="*/ 358218 h 2106890"/>
                <a:gd name="connsiteX4" fmla="*/ 8601 w 2285175"/>
                <a:gd name="connsiteY4" fmla="*/ 556181 h 2106890"/>
                <a:gd name="connsiteX5" fmla="*/ 22742 w 2285175"/>
                <a:gd name="connsiteY5" fmla="*/ 772998 h 2106890"/>
                <a:gd name="connsiteX6" fmla="*/ 150003 w 2285175"/>
                <a:gd name="connsiteY6" fmla="*/ 928540 h 2106890"/>
                <a:gd name="connsiteX7" fmla="*/ 150003 w 2285175"/>
                <a:gd name="connsiteY7" fmla="*/ 1013381 h 2106890"/>
                <a:gd name="connsiteX8" fmla="*/ 8601 w 2285175"/>
                <a:gd name="connsiteY8" fmla="*/ 1173637 h 2106890"/>
                <a:gd name="connsiteX9" fmla="*/ 248985 w 2285175"/>
                <a:gd name="connsiteY9" fmla="*/ 1366886 h 2106890"/>
                <a:gd name="connsiteX10" fmla="*/ 894 w 2285175"/>
                <a:gd name="connsiteY10" fmla="*/ 1367885 h 2106890"/>
                <a:gd name="connsiteX11" fmla="*/ 299244 w 2285175"/>
                <a:gd name="connsiteY11" fmla="*/ 1435951 h 2106890"/>
                <a:gd name="connsiteX12" fmla="*/ 296119 w 2285175"/>
                <a:gd name="connsiteY12" fmla="*/ 2102177 h 2106890"/>
                <a:gd name="connsiteX13" fmla="*/ 2252181 w 2285175"/>
                <a:gd name="connsiteY13" fmla="*/ 2106890 h 2106890"/>
                <a:gd name="connsiteX14" fmla="*/ 2285175 w 2285175"/>
                <a:gd name="connsiteY14" fmla="*/ 1786379 h 2106890"/>
                <a:gd name="connsiteX15" fmla="*/ 2176766 w 2285175"/>
                <a:gd name="connsiteY15" fmla="*/ 1701538 h 2106890"/>
                <a:gd name="connsiteX16" fmla="*/ 2124919 w 2285175"/>
                <a:gd name="connsiteY16" fmla="*/ 1545995 h 2106890"/>
                <a:gd name="connsiteX17" fmla="*/ 2115492 w 2285175"/>
                <a:gd name="connsiteY17" fmla="*/ 1348033 h 2106890"/>
                <a:gd name="connsiteX18" fmla="*/ 2209760 w 2285175"/>
                <a:gd name="connsiteY18" fmla="*/ 1187777 h 2106890"/>
                <a:gd name="connsiteX19" fmla="*/ 2143772 w 2285175"/>
                <a:gd name="connsiteY19" fmla="*/ 966247 h 2106890"/>
                <a:gd name="connsiteX20" fmla="*/ 2030651 w 2285175"/>
                <a:gd name="connsiteY20" fmla="*/ 636309 h 2106890"/>
                <a:gd name="connsiteX21" fmla="*/ 2040078 w 2285175"/>
                <a:gd name="connsiteY21" fmla="*/ 386499 h 2106890"/>
                <a:gd name="connsiteX22" fmla="*/ 2035364 w 2285175"/>
                <a:gd name="connsiteY22" fmla="*/ 237356 h 2106890"/>
                <a:gd name="connsiteX23" fmla="*/ 1229372 w 2285175"/>
                <a:gd name="connsiteY23" fmla="*/ 236112 h 2106890"/>
                <a:gd name="connsiteX24" fmla="*/ 1135104 w 2285175"/>
                <a:gd name="connsiteY24" fmla="*/ 28280 h 2106890"/>
                <a:gd name="connsiteX25" fmla="*/ 1007843 w 2285175"/>
                <a:gd name="connsiteY25" fmla="*/ 0 h 2106890"/>
                <a:gd name="connsiteX0" fmla="*/ 1007843 w 2285175"/>
                <a:gd name="connsiteY0" fmla="*/ 0 h 2106890"/>
                <a:gd name="connsiteX1" fmla="*/ 409241 w 2285175"/>
                <a:gd name="connsiteY1" fmla="*/ 127261 h 2106890"/>
                <a:gd name="connsiteX2" fmla="*/ 258412 w 2285175"/>
                <a:gd name="connsiteY2" fmla="*/ 301657 h 2106890"/>
                <a:gd name="connsiteX3" fmla="*/ 150003 w 2285175"/>
                <a:gd name="connsiteY3" fmla="*/ 358218 h 2106890"/>
                <a:gd name="connsiteX4" fmla="*/ 8601 w 2285175"/>
                <a:gd name="connsiteY4" fmla="*/ 556181 h 2106890"/>
                <a:gd name="connsiteX5" fmla="*/ 22742 w 2285175"/>
                <a:gd name="connsiteY5" fmla="*/ 772998 h 2106890"/>
                <a:gd name="connsiteX6" fmla="*/ 150003 w 2285175"/>
                <a:gd name="connsiteY6" fmla="*/ 928540 h 2106890"/>
                <a:gd name="connsiteX7" fmla="*/ 150003 w 2285175"/>
                <a:gd name="connsiteY7" fmla="*/ 1013381 h 2106890"/>
                <a:gd name="connsiteX8" fmla="*/ 8601 w 2285175"/>
                <a:gd name="connsiteY8" fmla="*/ 1173637 h 2106890"/>
                <a:gd name="connsiteX9" fmla="*/ 248985 w 2285175"/>
                <a:gd name="connsiteY9" fmla="*/ 1366886 h 2106890"/>
                <a:gd name="connsiteX10" fmla="*/ 894 w 2285175"/>
                <a:gd name="connsiteY10" fmla="*/ 1367885 h 2106890"/>
                <a:gd name="connsiteX11" fmla="*/ 299244 w 2285175"/>
                <a:gd name="connsiteY11" fmla="*/ 1435951 h 2106890"/>
                <a:gd name="connsiteX12" fmla="*/ 296119 w 2285175"/>
                <a:gd name="connsiteY12" fmla="*/ 2102177 h 2106890"/>
                <a:gd name="connsiteX13" fmla="*/ 2252181 w 2285175"/>
                <a:gd name="connsiteY13" fmla="*/ 2106890 h 2106890"/>
                <a:gd name="connsiteX14" fmla="*/ 2285175 w 2285175"/>
                <a:gd name="connsiteY14" fmla="*/ 1786379 h 2106890"/>
                <a:gd name="connsiteX15" fmla="*/ 2176766 w 2285175"/>
                <a:gd name="connsiteY15" fmla="*/ 1701538 h 2106890"/>
                <a:gd name="connsiteX16" fmla="*/ 2124919 w 2285175"/>
                <a:gd name="connsiteY16" fmla="*/ 1545995 h 2106890"/>
                <a:gd name="connsiteX17" fmla="*/ 2115492 w 2285175"/>
                <a:gd name="connsiteY17" fmla="*/ 1348033 h 2106890"/>
                <a:gd name="connsiteX18" fmla="*/ 2209760 w 2285175"/>
                <a:gd name="connsiteY18" fmla="*/ 1187777 h 2106890"/>
                <a:gd name="connsiteX19" fmla="*/ 2143772 w 2285175"/>
                <a:gd name="connsiteY19" fmla="*/ 966247 h 2106890"/>
                <a:gd name="connsiteX20" fmla="*/ 2030651 w 2285175"/>
                <a:gd name="connsiteY20" fmla="*/ 636309 h 2106890"/>
                <a:gd name="connsiteX21" fmla="*/ 2040078 w 2285175"/>
                <a:gd name="connsiteY21" fmla="*/ 386499 h 2106890"/>
                <a:gd name="connsiteX22" fmla="*/ 2035364 w 2285175"/>
                <a:gd name="connsiteY22" fmla="*/ 237356 h 2106890"/>
                <a:gd name="connsiteX23" fmla="*/ 1238897 w 2285175"/>
                <a:gd name="connsiteY23" fmla="*/ 277387 h 2106890"/>
                <a:gd name="connsiteX24" fmla="*/ 1135104 w 2285175"/>
                <a:gd name="connsiteY24" fmla="*/ 28280 h 2106890"/>
                <a:gd name="connsiteX25" fmla="*/ 1007843 w 2285175"/>
                <a:gd name="connsiteY25" fmla="*/ 0 h 2106890"/>
                <a:gd name="connsiteX0" fmla="*/ 1007843 w 2285175"/>
                <a:gd name="connsiteY0" fmla="*/ 0 h 2106890"/>
                <a:gd name="connsiteX1" fmla="*/ 409241 w 2285175"/>
                <a:gd name="connsiteY1" fmla="*/ 127261 h 2106890"/>
                <a:gd name="connsiteX2" fmla="*/ 258412 w 2285175"/>
                <a:gd name="connsiteY2" fmla="*/ 301657 h 2106890"/>
                <a:gd name="connsiteX3" fmla="*/ 150003 w 2285175"/>
                <a:gd name="connsiteY3" fmla="*/ 358218 h 2106890"/>
                <a:gd name="connsiteX4" fmla="*/ 8601 w 2285175"/>
                <a:gd name="connsiteY4" fmla="*/ 556181 h 2106890"/>
                <a:gd name="connsiteX5" fmla="*/ 22742 w 2285175"/>
                <a:gd name="connsiteY5" fmla="*/ 772998 h 2106890"/>
                <a:gd name="connsiteX6" fmla="*/ 150003 w 2285175"/>
                <a:gd name="connsiteY6" fmla="*/ 928540 h 2106890"/>
                <a:gd name="connsiteX7" fmla="*/ 150003 w 2285175"/>
                <a:gd name="connsiteY7" fmla="*/ 1013381 h 2106890"/>
                <a:gd name="connsiteX8" fmla="*/ 8601 w 2285175"/>
                <a:gd name="connsiteY8" fmla="*/ 1173637 h 2106890"/>
                <a:gd name="connsiteX9" fmla="*/ 248985 w 2285175"/>
                <a:gd name="connsiteY9" fmla="*/ 1366886 h 2106890"/>
                <a:gd name="connsiteX10" fmla="*/ 894 w 2285175"/>
                <a:gd name="connsiteY10" fmla="*/ 1367885 h 2106890"/>
                <a:gd name="connsiteX11" fmla="*/ 299244 w 2285175"/>
                <a:gd name="connsiteY11" fmla="*/ 1435951 h 2106890"/>
                <a:gd name="connsiteX12" fmla="*/ 296119 w 2285175"/>
                <a:gd name="connsiteY12" fmla="*/ 2102177 h 2106890"/>
                <a:gd name="connsiteX13" fmla="*/ 2252181 w 2285175"/>
                <a:gd name="connsiteY13" fmla="*/ 2106890 h 2106890"/>
                <a:gd name="connsiteX14" fmla="*/ 2285175 w 2285175"/>
                <a:gd name="connsiteY14" fmla="*/ 1786379 h 2106890"/>
                <a:gd name="connsiteX15" fmla="*/ 2176766 w 2285175"/>
                <a:gd name="connsiteY15" fmla="*/ 1701538 h 2106890"/>
                <a:gd name="connsiteX16" fmla="*/ 2124919 w 2285175"/>
                <a:gd name="connsiteY16" fmla="*/ 1545995 h 2106890"/>
                <a:gd name="connsiteX17" fmla="*/ 2115492 w 2285175"/>
                <a:gd name="connsiteY17" fmla="*/ 1348033 h 2106890"/>
                <a:gd name="connsiteX18" fmla="*/ 2209760 w 2285175"/>
                <a:gd name="connsiteY18" fmla="*/ 1187777 h 2106890"/>
                <a:gd name="connsiteX19" fmla="*/ 2143772 w 2285175"/>
                <a:gd name="connsiteY19" fmla="*/ 966247 h 2106890"/>
                <a:gd name="connsiteX20" fmla="*/ 2030651 w 2285175"/>
                <a:gd name="connsiteY20" fmla="*/ 636309 h 2106890"/>
                <a:gd name="connsiteX21" fmla="*/ 2040078 w 2285175"/>
                <a:gd name="connsiteY21" fmla="*/ 386499 h 2106890"/>
                <a:gd name="connsiteX22" fmla="*/ 2036951 w 2285175"/>
                <a:gd name="connsiteY22" fmla="*/ 242119 h 2106890"/>
                <a:gd name="connsiteX23" fmla="*/ 1238897 w 2285175"/>
                <a:gd name="connsiteY23" fmla="*/ 277387 h 2106890"/>
                <a:gd name="connsiteX24" fmla="*/ 1135104 w 2285175"/>
                <a:gd name="connsiteY24" fmla="*/ 28280 h 2106890"/>
                <a:gd name="connsiteX25" fmla="*/ 1007843 w 2285175"/>
                <a:gd name="connsiteY25" fmla="*/ 0 h 2106890"/>
                <a:gd name="connsiteX0" fmla="*/ 1007843 w 2285175"/>
                <a:gd name="connsiteY0" fmla="*/ 0 h 2106890"/>
                <a:gd name="connsiteX1" fmla="*/ 409241 w 2285175"/>
                <a:gd name="connsiteY1" fmla="*/ 127261 h 2106890"/>
                <a:gd name="connsiteX2" fmla="*/ 258412 w 2285175"/>
                <a:gd name="connsiteY2" fmla="*/ 301657 h 2106890"/>
                <a:gd name="connsiteX3" fmla="*/ 150003 w 2285175"/>
                <a:gd name="connsiteY3" fmla="*/ 358218 h 2106890"/>
                <a:gd name="connsiteX4" fmla="*/ 8601 w 2285175"/>
                <a:gd name="connsiteY4" fmla="*/ 556181 h 2106890"/>
                <a:gd name="connsiteX5" fmla="*/ 22742 w 2285175"/>
                <a:gd name="connsiteY5" fmla="*/ 772998 h 2106890"/>
                <a:gd name="connsiteX6" fmla="*/ 150003 w 2285175"/>
                <a:gd name="connsiteY6" fmla="*/ 928540 h 2106890"/>
                <a:gd name="connsiteX7" fmla="*/ 150003 w 2285175"/>
                <a:gd name="connsiteY7" fmla="*/ 1013381 h 2106890"/>
                <a:gd name="connsiteX8" fmla="*/ 8601 w 2285175"/>
                <a:gd name="connsiteY8" fmla="*/ 1173637 h 2106890"/>
                <a:gd name="connsiteX9" fmla="*/ 248985 w 2285175"/>
                <a:gd name="connsiteY9" fmla="*/ 1366886 h 2106890"/>
                <a:gd name="connsiteX10" fmla="*/ 894 w 2285175"/>
                <a:gd name="connsiteY10" fmla="*/ 1367885 h 2106890"/>
                <a:gd name="connsiteX11" fmla="*/ 299244 w 2285175"/>
                <a:gd name="connsiteY11" fmla="*/ 1435951 h 2106890"/>
                <a:gd name="connsiteX12" fmla="*/ 296119 w 2285175"/>
                <a:gd name="connsiteY12" fmla="*/ 2102177 h 2106890"/>
                <a:gd name="connsiteX13" fmla="*/ 2252181 w 2285175"/>
                <a:gd name="connsiteY13" fmla="*/ 2106890 h 2106890"/>
                <a:gd name="connsiteX14" fmla="*/ 2285175 w 2285175"/>
                <a:gd name="connsiteY14" fmla="*/ 1786379 h 2106890"/>
                <a:gd name="connsiteX15" fmla="*/ 2176766 w 2285175"/>
                <a:gd name="connsiteY15" fmla="*/ 1701538 h 2106890"/>
                <a:gd name="connsiteX16" fmla="*/ 2124919 w 2285175"/>
                <a:gd name="connsiteY16" fmla="*/ 1545995 h 2106890"/>
                <a:gd name="connsiteX17" fmla="*/ 2115492 w 2285175"/>
                <a:gd name="connsiteY17" fmla="*/ 1348033 h 2106890"/>
                <a:gd name="connsiteX18" fmla="*/ 2209760 w 2285175"/>
                <a:gd name="connsiteY18" fmla="*/ 1187777 h 2106890"/>
                <a:gd name="connsiteX19" fmla="*/ 2143772 w 2285175"/>
                <a:gd name="connsiteY19" fmla="*/ 966247 h 2106890"/>
                <a:gd name="connsiteX20" fmla="*/ 2030651 w 2285175"/>
                <a:gd name="connsiteY20" fmla="*/ 636309 h 2106890"/>
                <a:gd name="connsiteX21" fmla="*/ 2040078 w 2285175"/>
                <a:gd name="connsiteY21" fmla="*/ 386499 h 2106890"/>
                <a:gd name="connsiteX22" fmla="*/ 2036951 w 2285175"/>
                <a:gd name="connsiteY22" fmla="*/ 242119 h 2106890"/>
                <a:gd name="connsiteX23" fmla="*/ 1240485 w 2285175"/>
                <a:gd name="connsiteY23" fmla="*/ 245637 h 2106890"/>
                <a:gd name="connsiteX24" fmla="*/ 1135104 w 2285175"/>
                <a:gd name="connsiteY24" fmla="*/ 28280 h 2106890"/>
                <a:gd name="connsiteX25" fmla="*/ 1007843 w 2285175"/>
                <a:gd name="connsiteY25" fmla="*/ 0 h 2106890"/>
                <a:gd name="connsiteX0" fmla="*/ 1007843 w 2285175"/>
                <a:gd name="connsiteY0" fmla="*/ 0 h 2106890"/>
                <a:gd name="connsiteX1" fmla="*/ 409241 w 2285175"/>
                <a:gd name="connsiteY1" fmla="*/ 127261 h 2106890"/>
                <a:gd name="connsiteX2" fmla="*/ 258412 w 2285175"/>
                <a:gd name="connsiteY2" fmla="*/ 301657 h 2106890"/>
                <a:gd name="connsiteX3" fmla="*/ 150003 w 2285175"/>
                <a:gd name="connsiteY3" fmla="*/ 358218 h 2106890"/>
                <a:gd name="connsiteX4" fmla="*/ 8601 w 2285175"/>
                <a:gd name="connsiteY4" fmla="*/ 556181 h 2106890"/>
                <a:gd name="connsiteX5" fmla="*/ 22742 w 2285175"/>
                <a:gd name="connsiteY5" fmla="*/ 772998 h 2106890"/>
                <a:gd name="connsiteX6" fmla="*/ 150003 w 2285175"/>
                <a:gd name="connsiteY6" fmla="*/ 928540 h 2106890"/>
                <a:gd name="connsiteX7" fmla="*/ 150003 w 2285175"/>
                <a:gd name="connsiteY7" fmla="*/ 1013381 h 2106890"/>
                <a:gd name="connsiteX8" fmla="*/ 8601 w 2285175"/>
                <a:gd name="connsiteY8" fmla="*/ 1173637 h 2106890"/>
                <a:gd name="connsiteX9" fmla="*/ 248985 w 2285175"/>
                <a:gd name="connsiteY9" fmla="*/ 1366886 h 2106890"/>
                <a:gd name="connsiteX10" fmla="*/ 894 w 2285175"/>
                <a:gd name="connsiteY10" fmla="*/ 1367885 h 2106890"/>
                <a:gd name="connsiteX11" fmla="*/ 299244 w 2285175"/>
                <a:gd name="connsiteY11" fmla="*/ 1435951 h 2106890"/>
                <a:gd name="connsiteX12" fmla="*/ 296119 w 2285175"/>
                <a:gd name="connsiteY12" fmla="*/ 2102177 h 2106890"/>
                <a:gd name="connsiteX13" fmla="*/ 2252181 w 2285175"/>
                <a:gd name="connsiteY13" fmla="*/ 2106890 h 2106890"/>
                <a:gd name="connsiteX14" fmla="*/ 2285175 w 2285175"/>
                <a:gd name="connsiteY14" fmla="*/ 1786379 h 2106890"/>
                <a:gd name="connsiteX15" fmla="*/ 2176766 w 2285175"/>
                <a:gd name="connsiteY15" fmla="*/ 1701538 h 2106890"/>
                <a:gd name="connsiteX16" fmla="*/ 2124919 w 2285175"/>
                <a:gd name="connsiteY16" fmla="*/ 1545995 h 2106890"/>
                <a:gd name="connsiteX17" fmla="*/ 2115492 w 2285175"/>
                <a:gd name="connsiteY17" fmla="*/ 1348033 h 2106890"/>
                <a:gd name="connsiteX18" fmla="*/ 2209760 w 2285175"/>
                <a:gd name="connsiteY18" fmla="*/ 1187777 h 2106890"/>
                <a:gd name="connsiteX19" fmla="*/ 2143772 w 2285175"/>
                <a:gd name="connsiteY19" fmla="*/ 966247 h 2106890"/>
                <a:gd name="connsiteX20" fmla="*/ 2030651 w 2285175"/>
                <a:gd name="connsiteY20" fmla="*/ 636309 h 2106890"/>
                <a:gd name="connsiteX21" fmla="*/ 2040078 w 2285175"/>
                <a:gd name="connsiteY21" fmla="*/ 386499 h 2106890"/>
                <a:gd name="connsiteX22" fmla="*/ 2036951 w 2285175"/>
                <a:gd name="connsiteY22" fmla="*/ 242119 h 2106890"/>
                <a:gd name="connsiteX23" fmla="*/ 1240485 w 2285175"/>
                <a:gd name="connsiteY23" fmla="*/ 240874 h 2106890"/>
                <a:gd name="connsiteX24" fmla="*/ 1135104 w 2285175"/>
                <a:gd name="connsiteY24" fmla="*/ 28280 h 2106890"/>
                <a:gd name="connsiteX25" fmla="*/ 1007843 w 2285175"/>
                <a:gd name="connsiteY25" fmla="*/ 0 h 210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5175" h="2106890">
                  <a:moveTo>
                    <a:pt x="1007843" y="0"/>
                  </a:moveTo>
                  <a:lnTo>
                    <a:pt x="409241" y="127261"/>
                  </a:lnTo>
                  <a:lnTo>
                    <a:pt x="258412" y="301657"/>
                  </a:lnTo>
                  <a:lnTo>
                    <a:pt x="150003" y="358218"/>
                  </a:lnTo>
                  <a:lnTo>
                    <a:pt x="8601" y="556181"/>
                  </a:lnTo>
                  <a:lnTo>
                    <a:pt x="22742" y="772998"/>
                  </a:lnTo>
                  <a:lnTo>
                    <a:pt x="150003" y="928540"/>
                  </a:lnTo>
                  <a:lnTo>
                    <a:pt x="150003" y="1013381"/>
                  </a:lnTo>
                  <a:lnTo>
                    <a:pt x="8601" y="1173637"/>
                  </a:lnTo>
                  <a:lnTo>
                    <a:pt x="248985" y="1366886"/>
                  </a:lnTo>
                  <a:cubicBezTo>
                    <a:pt x="267839" y="1381026"/>
                    <a:pt x="-17960" y="1353745"/>
                    <a:pt x="894" y="1367885"/>
                  </a:cubicBezTo>
                  <a:cubicBezTo>
                    <a:pt x="-677" y="1531283"/>
                    <a:pt x="300815" y="1272553"/>
                    <a:pt x="299244" y="1435951"/>
                  </a:cubicBezTo>
                  <a:cubicBezTo>
                    <a:pt x="298202" y="1658026"/>
                    <a:pt x="297161" y="1880102"/>
                    <a:pt x="296119" y="2102177"/>
                  </a:cubicBezTo>
                  <a:lnTo>
                    <a:pt x="2252181" y="2106890"/>
                  </a:lnTo>
                  <a:lnTo>
                    <a:pt x="2285175" y="1786379"/>
                  </a:lnTo>
                  <a:lnTo>
                    <a:pt x="2176766" y="1701538"/>
                  </a:lnTo>
                  <a:lnTo>
                    <a:pt x="2124919" y="1545995"/>
                  </a:lnTo>
                  <a:lnTo>
                    <a:pt x="2115492" y="1348033"/>
                  </a:lnTo>
                  <a:lnTo>
                    <a:pt x="2209760" y="1187777"/>
                  </a:lnTo>
                  <a:lnTo>
                    <a:pt x="2143772" y="966247"/>
                  </a:lnTo>
                  <a:lnTo>
                    <a:pt x="2030651" y="636309"/>
                  </a:lnTo>
                  <a:lnTo>
                    <a:pt x="2040078" y="386499"/>
                  </a:lnTo>
                  <a:cubicBezTo>
                    <a:pt x="2039036" y="338372"/>
                    <a:pt x="2037993" y="290246"/>
                    <a:pt x="2036951" y="242119"/>
                  </a:cubicBezTo>
                  <a:lnTo>
                    <a:pt x="1240485" y="240874"/>
                  </a:lnTo>
                  <a:lnTo>
                    <a:pt x="1135104" y="28280"/>
                  </a:lnTo>
                  <a:lnTo>
                    <a:pt x="1007843" y="0"/>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66BBB680-24B8-ABB2-89BA-BBFE8C3F5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0997" y="1668023"/>
              <a:ext cx="2023861" cy="2023861"/>
            </a:xfrm>
            <a:prstGeom prst="rect">
              <a:avLst/>
            </a:prstGeom>
          </p:spPr>
        </p:pic>
      </p:grpSp>
      <p:sp>
        <p:nvSpPr>
          <p:cNvPr id="19" name="TextBox 18">
            <a:extLst>
              <a:ext uri="{FF2B5EF4-FFF2-40B4-BE49-F238E27FC236}">
                <a16:creationId xmlns:a16="http://schemas.microsoft.com/office/drawing/2014/main" id="{040EED16-DBCA-81C0-A23E-EEA9CB4E3683}"/>
              </a:ext>
            </a:extLst>
          </p:cNvPr>
          <p:cNvSpPr txBox="1"/>
          <p:nvPr/>
        </p:nvSpPr>
        <p:spPr>
          <a:xfrm>
            <a:off x="678714" y="2686572"/>
            <a:ext cx="10834574" cy="830997"/>
          </a:xfrm>
          <a:prstGeom prst="rect">
            <a:avLst/>
          </a:prstGeom>
          <a:noFill/>
        </p:spPr>
        <p:txBody>
          <a:bodyPr wrap="square" rtlCol="0">
            <a:spAutoFit/>
          </a:bodyPr>
          <a:lstStyle/>
          <a:p>
            <a:pPr algn="ctr"/>
            <a:r>
              <a:rPr lang="en-US" sz="2400" b="1" dirty="0">
                <a:latin typeface="+mj-lt"/>
              </a:rPr>
              <a:t>Sebastian Koch</a:t>
            </a:r>
            <a:r>
              <a:rPr lang="en-US" sz="2400" dirty="0">
                <a:latin typeface="+mj-lt"/>
              </a:rPr>
              <a:t>     Johanna Wald     Narunas Vaskevicius     Mirco Colosi</a:t>
            </a:r>
            <a:br>
              <a:rPr lang="en-US" sz="2400" dirty="0">
                <a:latin typeface="+mj-lt"/>
              </a:rPr>
            </a:br>
            <a:r>
              <a:rPr lang="en-US" sz="2400" dirty="0">
                <a:latin typeface="+mj-lt"/>
              </a:rPr>
              <a:t>Pedro </a:t>
            </a:r>
            <a:r>
              <a:rPr lang="en-US" sz="2400" dirty="0" err="1">
                <a:latin typeface="+mj-lt"/>
              </a:rPr>
              <a:t>Hermosilla</a:t>
            </a:r>
            <a:r>
              <a:rPr lang="en-US" sz="2400" dirty="0">
                <a:latin typeface="+mj-lt"/>
              </a:rPr>
              <a:t>	Federico </a:t>
            </a:r>
            <a:r>
              <a:rPr lang="en-US" sz="2400" dirty="0" err="1">
                <a:latin typeface="+mj-lt"/>
              </a:rPr>
              <a:t>Tombari</a:t>
            </a:r>
            <a:r>
              <a:rPr lang="en-US" sz="2400" dirty="0">
                <a:latin typeface="+mj-lt"/>
              </a:rPr>
              <a:t>	Timo Ropinski</a:t>
            </a:r>
          </a:p>
        </p:txBody>
      </p:sp>
      <p:pic>
        <p:nvPicPr>
          <p:cNvPr id="20" name="Picture 19" descr="A person smiling in front of trees&#10;&#10;Description automatically generated">
            <a:extLst>
              <a:ext uri="{FF2B5EF4-FFF2-40B4-BE49-F238E27FC236}">
                <a16:creationId xmlns:a16="http://schemas.microsoft.com/office/drawing/2014/main" id="{35DD7D5F-B47F-2E48-031A-D05B03FAD19E}"/>
              </a:ext>
            </a:extLst>
          </p:cNvPr>
          <p:cNvPicPr>
            <a:picLocks noChangeAspect="1"/>
          </p:cNvPicPr>
          <p:nvPr/>
        </p:nvPicPr>
        <p:blipFill>
          <a:blip r:embed="rId6">
            <a:extLst>
              <a:ext uri="{28A0092B-C50C-407E-A947-70E740481C1C}">
                <a14:useLocalDpi xmlns:a14="http://schemas.microsoft.com/office/drawing/2010/main" val="0"/>
              </a:ext>
            </a:extLst>
          </a:blip>
          <a:srcRect l="6911" r="6911" b="15958"/>
          <a:stretch/>
        </p:blipFill>
        <p:spPr>
          <a:xfrm>
            <a:off x="541134" y="3735515"/>
            <a:ext cx="2335852" cy="2481135"/>
          </a:xfrm>
          <a:prstGeom prst="rect">
            <a:avLst/>
          </a:prstGeom>
        </p:spPr>
      </p:pic>
      <p:sp>
        <p:nvSpPr>
          <p:cNvPr id="21" name="TextBox 20">
            <a:extLst>
              <a:ext uri="{FF2B5EF4-FFF2-40B4-BE49-F238E27FC236}">
                <a16:creationId xmlns:a16="http://schemas.microsoft.com/office/drawing/2014/main" id="{D1B50948-3508-2EE2-B2FD-F61643A52EA3}"/>
              </a:ext>
            </a:extLst>
          </p:cNvPr>
          <p:cNvSpPr txBox="1"/>
          <p:nvPr/>
        </p:nvSpPr>
        <p:spPr>
          <a:xfrm>
            <a:off x="254852" y="6246103"/>
            <a:ext cx="2908416" cy="369332"/>
          </a:xfrm>
          <a:prstGeom prst="rect">
            <a:avLst/>
          </a:prstGeom>
          <a:noFill/>
        </p:spPr>
        <p:txBody>
          <a:bodyPr wrap="square" rtlCol="0">
            <a:spAutoFit/>
          </a:bodyPr>
          <a:lstStyle/>
          <a:p>
            <a:pPr algn="ctr"/>
            <a:r>
              <a:rPr lang="en-US" u="sng" dirty="0" err="1">
                <a:solidFill>
                  <a:schemeClr val="tx2">
                    <a:lumMod val="50000"/>
                    <a:lumOff val="50000"/>
                  </a:schemeClr>
                </a:solidFill>
                <a:hlinkClick r:id="rId7">
                  <a:extLst>
                    <a:ext uri="{A12FA001-AC4F-418D-AE19-62706E023703}">
                      <ahyp:hlinkClr xmlns:ahyp="http://schemas.microsoft.com/office/drawing/2018/hyperlinkcolor" val="tx"/>
                    </a:ext>
                  </a:extLst>
                </a:hlinkClick>
              </a:rPr>
              <a:t>kochsebastian.</a:t>
            </a:r>
            <a:r>
              <a:rPr lang="en-US" u="sng" dirty="0" err="1">
                <a:solidFill>
                  <a:schemeClr val="tx2">
                    <a:lumMod val="50000"/>
                    <a:lumOff val="50000"/>
                  </a:schemeClr>
                </a:solidFill>
              </a:rPr>
              <a:t>github.io</a:t>
            </a:r>
            <a:endParaRPr lang="en-US" u="sng" dirty="0">
              <a:solidFill>
                <a:schemeClr val="tx2">
                  <a:lumMod val="50000"/>
                  <a:lumOff val="50000"/>
                </a:schemeClr>
              </a:solidFill>
            </a:endParaRPr>
          </a:p>
        </p:txBody>
      </p:sp>
    </p:spTree>
    <p:extLst>
      <p:ext uri="{BB962C8B-B14F-4D97-AF65-F5344CB8AC3E}">
        <p14:creationId xmlns:p14="http://schemas.microsoft.com/office/powerpoint/2010/main" val="472946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3"/>
          <p:cNvSpPr txBox="1">
            <a:spLocks noGrp="1"/>
          </p:cNvSpPr>
          <p:nvPr>
            <p:ph type="title" idx="4294967295"/>
          </p:nvPr>
        </p:nvSpPr>
        <p:spPr>
          <a:xfrm>
            <a:off x="422031" y="365125"/>
            <a:ext cx="10931700" cy="602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Light"/>
              <a:buNone/>
            </a:pPr>
            <a:r>
              <a:rPr lang="en-US"/>
              <a:t>Application: 3D Scene Graph Prediction</a:t>
            </a:r>
            <a:endParaRPr/>
          </a:p>
        </p:txBody>
      </p:sp>
      <p:sp>
        <p:nvSpPr>
          <p:cNvPr id="246" name="Google Shape;246;p23"/>
          <p:cNvSpPr txBox="1">
            <a:spLocks noGrp="1"/>
          </p:cNvSpPr>
          <p:nvPr>
            <p:ph type="sldNum" idx="12"/>
          </p:nvPr>
        </p:nvSpPr>
        <p:spPr>
          <a:xfrm>
            <a:off x="8351239" y="6328358"/>
            <a:ext cx="3642300" cy="393000"/>
          </a:xfrm>
          <a:prstGeom prst="rect">
            <a:avLst/>
          </a:prstGeom>
          <a:noFill/>
          <a:ln>
            <a:noFill/>
          </a:ln>
        </p:spPr>
        <p:txBody>
          <a:bodyPr spcFirstLastPara="1" wrap="square" lIns="98425" tIns="49200" rIns="98425" bIns="492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292"/>
              <a:t>13</a:t>
            </a:fld>
            <a:endParaRPr sz="1292"/>
          </a:p>
        </p:txBody>
      </p:sp>
      <p:sp>
        <p:nvSpPr>
          <p:cNvPr id="247" name="Google Shape;247;p23"/>
          <p:cNvSpPr txBox="1"/>
          <p:nvPr/>
        </p:nvSpPr>
        <p:spPr>
          <a:xfrm>
            <a:off x="1030207" y="2064825"/>
            <a:ext cx="3107400" cy="188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1428"/>
              <a:buFont typeface="Roboto"/>
              <a:buNone/>
            </a:pPr>
            <a:r>
              <a:rPr lang="en-US" sz="1428" b="0" i="1" u="sng" strike="noStrike" cap="none">
                <a:solidFill>
                  <a:srgbClr val="000000"/>
                </a:solidFill>
                <a:latin typeface="Roboto"/>
                <a:ea typeface="Roboto"/>
                <a:cs typeface="Roboto"/>
                <a:sym typeface="Roboto"/>
              </a:rPr>
              <a:t>Interactive Relationship Extraction</a:t>
            </a:r>
            <a:endParaRPr sz="1110"/>
          </a:p>
        </p:txBody>
      </p:sp>
      <p:pic>
        <p:nvPicPr>
          <p:cNvPr id="248" name="Google Shape;248;p23"/>
          <p:cNvPicPr preferRelativeResize="0"/>
          <p:nvPr/>
        </p:nvPicPr>
        <p:blipFill rotWithShape="1">
          <a:blip r:embed="rId3">
            <a:alphaModFix/>
          </a:blip>
          <a:srcRect/>
          <a:stretch/>
        </p:blipFill>
        <p:spPr>
          <a:xfrm>
            <a:off x="6562718" y="2875282"/>
            <a:ext cx="4693011" cy="3040814"/>
          </a:xfrm>
          <a:prstGeom prst="rect">
            <a:avLst/>
          </a:prstGeom>
          <a:noFill/>
          <a:ln>
            <a:noFill/>
          </a:ln>
        </p:spPr>
      </p:pic>
      <p:sp>
        <p:nvSpPr>
          <p:cNvPr id="249" name="Google Shape;249;p23"/>
          <p:cNvSpPr txBox="1"/>
          <p:nvPr/>
        </p:nvSpPr>
        <p:spPr>
          <a:xfrm>
            <a:off x="6800737" y="1669650"/>
            <a:ext cx="4217100" cy="256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1938"/>
              <a:buFont typeface="Roboto"/>
              <a:buNone/>
            </a:pPr>
            <a:r>
              <a:rPr lang="en-US" sz="1938" u="sng">
                <a:latin typeface="Roboto"/>
                <a:ea typeface="Roboto"/>
                <a:cs typeface="Roboto"/>
                <a:sym typeface="Roboto"/>
              </a:rPr>
              <a:t>3D Scene Graph Extraction</a:t>
            </a:r>
            <a:endParaRPr sz="1507"/>
          </a:p>
        </p:txBody>
      </p:sp>
      <p:sp>
        <p:nvSpPr>
          <p:cNvPr id="250" name="Google Shape;250;p23"/>
          <p:cNvSpPr txBox="1"/>
          <p:nvPr/>
        </p:nvSpPr>
        <p:spPr>
          <a:xfrm>
            <a:off x="6115900" y="2101772"/>
            <a:ext cx="5586600" cy="1208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722" b="0" i="0" u="none" strike="noStrike" cap="none">
                <a:solidFill>
                  <a:srgbClr val="000000"/>
                </a:solidFill>
                <a:latin typeface="Roboto Light"/>
                <a:ea typeface="Roboto Light"/>
                <a:cs typeface="Roboto Light"/>
                <a:sym typeface="Roboto Light"/>
              </a:rPr>
              <a:t>Object Semantics + Relationship Semantics </a:t>
            </a:r>
            <a:br>
              <a:rPr lang="en-US" sz="1722" b="0" i="0" u="none" strike="noStrike" cap="none">
                <a:solidFill>
                  <a:srgbClr val="000000"/>
                </a:solidFill>
                <a:latin typeface="Roboto Light"/>
                <a:ea typeface="Roboto Light"/>
                <a:cs typeface="Roboto Light"/>
                <a:sym typeface="Roboto Light"/>
              </a:rPr>
            </a:br>
            <a:r>
              <a:rPr lang="en-US" sz="1722" b="0" i="0" u="none" strike="noStrike" cap="none">
                <a:solidFill>
                  <a:srgbClr val="000000"/>
                </a:solidFill>
                <a:latin typeface="Roboto Light"/>
                <a:ea typeface="Roboto Light"/>
                <a:cs typeface="Roboto Light"/>
                <a:sym typeface="Roboto Light"/>
              </a:rPr>
              <a:t>= 3D Scene Graph</a:t>
            </a:r>
            <a:endParaRPr sz="1507"/>
          </a:p>
        </p:txBody>
      </p:sp>
      <p:pic>
        <p:nvPicPr>
          <p:cNvPr id="251" name="Google Shape;251;p23"/>
          <p:cNvPicPr preferRelativeResize="0"/>
          <p:nvPr/>
        </p:nvPicPr>
        <p:blipFill rotWithShape="1">
          <a:blip r:embed="rId4">
            <a:alphaModFix/>
          </a:blip>
          <a:srcRect/>
          <a:stretch/>
        </p:blipFill>
        <p:spPr>
          <a:xfrm>
            <a:off x="425653" y="2359397"/>
            <a:ext cx="4173396" cy="3119720"/>
          </a:xfrm>
          <a:prstGeom prst="rect">
            <a:avLst/>
          </a:prstGeom>
          <a:noFill/>
          <a:ln>
            <a:noFill/>
          </a:ln>
        </p:spPr>
      </p:pic>
      <p:sp>
        <p:nvSpPr>
          <p:cNvPr id="260" name="Google Shape;260;p23"/>
          <p:cNvSpPr txBox="1"/>
          <p:nvPr/>
        </p:nvSpPr>
        <p:spPr>
          <a:xfrm>
            <a:off x="4382375" y="3292150"/>
            <a:ext cx="2855700" cy="23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b="1">
                <a:solidFill>
                  <a:srgbClr val="F25529"/>
                </a:solidFill>
                <a:latin typeface="Roboto"/>
                <a:ea typeface="Roboto"/>
                <a:cs typeface="Roboto"/>
                <a:sym typeface="Roboto"/>
              </a:rPr>
              <a:t>Automatic Clicks</a:t>
            </a:r>
            <a:endParaRPr b="1">
              <a:solidFill>
                <a:srgbClr val="F25529"/>
              </a:solidFill>
            </a:endParaRPr>
          </a:p>
        </p:txBody>
      </p:sp>
      <p:pic>
        <p:nvPicPr>
          <p:cNvPr id="261" name="Google Shape;261;p23" title="Screenshot 2025-05-27 at 09.30.13.png"/>
          <p:cNvPicPr preferRelativeResize="0"/>
          <p:nvPr/>
        </p:nvPicPr>
        <p:blipFill>
          <a:blip r:embed="rId5">
            <a:alphaModFix/>
          </a:blip>
          <a:stretch>
            <a:fillRect/>
          </a:stretch>
        </p:blipFill>
        <p:spPr>
          <a:xfrm>
            <a:off x="5149650" y="3530325"/>
            <a:ext cx="1418800" cy="663075"/>
          </a:xfrm>
          <a:prstGeom prst="rect">
            <a:avLst/>
          </a:prstGeom>
          <a:noFill/>
          <a:ln>
            <a:noFill/>
          </a:ln>
        </p:spPr>
      </p:pic>
      <p:sp>
        <p:nvSpPr>
          <p:cNvPr id="262" name="Google Shape;262;p23"/>
          <p:cNvSpPr txBox="1"/>
          <p:nvPr/>
        </p:nvSpPr>
        <p:spPr>
          <a:xfrm>
            <a:off x="-281775" y="5584997"/>
            <a:ext cx="5586600" cy="1208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dirty="0">
                <a:latin typeface="Roboto Light"/>
                <a:ea typeface="Roboto Light"/>
                <a:cs typeface="Roboto Light"/>
                <a:sym typeface="Roboto Light"/>
              </a:rPr>
              <a:t>(only 2D renders)</a:t>
            </a:r>
            <a:endParaRPr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6BD2019-A6F0-4D69-9B27-F4F92CA10D1B}"/>
              </a:ext>
            </a:extLst>
          </p:cNvPr>
          <p:cNvGrpSpPr/>
          <p:nvPr/>
        </p:nvGrpSpPr>
        <p:grpSpPr>
          <a:xfrm>
            <a:off x="892812" y="1407116"/>
            <a:ext cx="1334717" cy="850071"/>
            <a:chOff x="10251469" y="1068282"/>
            <a:chExt cx="1334717" cy="850071"/>
          </a:xfrm>
        </p:grpSpPr>
        <p:pic>
          <p:nvPicPr>
            <p:cNvPr id="24" name="Picture 23">
              <a:extLst>
                <a:ext uri="{FF2B5EF4-FFF2-40B4-BE49-F238E27FC236}">
                  <a16:creationId xmlns:a16="http://schemas.microsoft.com/office/drawing/2014/main" id="{99BD3751-22F2-80B9-9D89-495A8B7A78C3}"/>
                </a:ext>
              </a:extLst>
            </p:cNvPr>
            <p:cNvPicPr>
              <a:picLocks noChangeAspect="1"/>
            </p:cNvPicPr>
            <p:nvPr/>
          </p:nvPicPr>
          <p:blipFill>
            <a:blip r:embed="rId3"/>
            <a:srcRect l="25086" t="48091" r="52353" b="-1056"/>
            <a:stretch/>
          </p:blipFill>
          <p:spPr>
            <a:xfrm>
              <a:off x="10251469" y="1068282"/>
              <a:ext cx="579343" cy="850071"/>
            </a:xfrm>
            <a:prstGeom prst="rect">
              <a:avLst/>
            </a:prstGeom>
          </p:spPr>
        </p:pic>
        <p:pic>
          <p:nvPicPr>
            <p:cNvPr id="29" name="Picture 28">
              <a:extLst>
                <a:ext uri="{FF2B5EF4-FFF2-40B4-BE49-F238E27FC236}">
                  <a16:creationId xmlns:a16="http://schemas.microsoft.com/office/drawing/2014/main" id="{4102CCF8-EDF4-34F3-2EB5-2DE7B7115842}"/>
                </a:ext>
              </a:extLst>
            </p:cNvPr>
            <p:cNvPicPr>
              <a:picLocks noChangeAspect="1"/>
            </p:cNvPicPr>
            <p:nvPr/>
          </p:nvPicPr>
          <p:blipFill>
            <a:blip r:embed="rId3">
              <a:alphaModFix amt="35000"/>
            </a:blip>
            <a:srcRect l="62023" t="48091" r="31987" b="-1056"/>
            <a:stretch/>
          </p:blipFill>
          <p:spPr>
            <a:xfrm>
              <a:off x="11199979" y="1068282"/>
              <a:ext cx="153821" cy="850071"/>
            </a:xfrm>
            <a:prstGeom prst="rect">
              <a:avLst/>
            </a:prstGeom>
          </p:spPr>
        </p:pic>
        <p:pic>
          <p:nvPicPr>
            <p:cNvPr id="30" name="Picture 29">
              <a:extLst>
                <a:ext uri="{FF2B5EF4-FFF2-40B4-BE49-F238E27FC236}">
                  <a16:creationId xmlns:a16="http://schemas.microsoft.com/office/drawing/2014/main" id="{CED208F0-AB5F-D841-32FB-3361DB87EDC7}"/>
                </a:ext>
              </a:extLst>
            </p:cNvPr>
            <p:cNvPicPr>
              <a:picLocks noChangeAspect="1"/>
            </p:cNvPicPr>
            <p:nvPr/>
          </p:nvPicPr>
          <p:blipFill>
            <a:blip r:embed="rId3">
              <a:alphaModFix amt="85000"/>
            </a:blip>
            <a:srcRect l="47647" t="48091" r="44612" b="-1056"/>
            <a:stretch/>
          </p:blipFill>
          <p:spPr>
            <a:xfrm>
              <a:off x="10830812" y="1068282"/>
              <a:ext cx="198774" cy="850071"/>
            </a:xfrm>
            <a:prstGeom prst="rect">
              <a:avLst/>
            </a:prstGeom>
          </p:spPr>
        </p:pic>
        <p:pic>
          <p:nvPicPr>
            <p:cNvPr id="31" name="Picture 30">
              <a:extLst>
                <a:ext uri="{FF2B5EF4-FFF2-40B4-BE49-F238E27FC236}">
                  <a16:creationId xmlns:a16="http://schemas.microsoft.com/office/drawing/2014/main" id="{E274D7AB-14D7-EB49-E3D2-BFC93FE69963}"/>
                </a:ext>
              </a:extLst>
            </p:cNvPr>
            <p:cNvPicPr>
              <a:picLocks noChangeAspect="1"/>
            </p:cNvPicPr>
            <p:nvPr/>
          </p:nvPicPr>
          <p:blipFill>
            <a:blip r:embed="rId3">
              <a:alphaModFix amt="20000"/>
            </a:blip>
            <a:srcRect l="68013" t="48091" r="22937" b="-1056"/>
            <a:stretch/>
          </p:blipFill>
          <p:spPr>
            <a:xfrm>
              <a:off x="11353799" y="1068282"/>
              <a:ext cx="232387" cy="850071"/>
            </a:xfrm>
            <a:prstGeom prst="rect">
              <a:avLst/>
            </a:prstGeom>
          </p:spPr>
        </p:pic>
        <p:pic>
          <p:nvPicPr>
            <p:cNvPr id="35" name="Picture 34">
              <a:extLst>
                <a:ext uri="{FF2B5EF4-FFF2-40B4-BE49-F238E27FC236}">
                  <a16:creationId xmlns:a16="http://schemas.microsoft.com/office/drawing/2014/main" id="{7294EBD6-3C92-11F1-0A54-99048BD31ABB}"/>
                </a:ext>
              </a:extLst>
            </p:cNvPr>
            <p:cNvPicPr>
              <a:picLocks noChangeAspect="1"/>
            </p:cNvPicPr>
            <p:nvPr/>
          </p:nvPicPr>
          <p:blipFill>
            <a:blip r:embed="rId3">
              <a:alphaModFix amt="70000"/>
            </a:blip>
            <a:srcRect l="55388" t="48091" r="40410" b="-1056"/>
            <a:stretch/>
          </p:blipFill>
          <p:spPr>
            <a:xfrm>
              <a:off x="11029586" y="1068282"/>
              <a:ext cx="107912" cy="850071"/>
            </a:xfrm>
            <a:prstGeom prst="rect">
              <a:avLst/>
            </a:prstGeom>
          </p:spPr>
        </p:pic>
        <p:pic>
          <p:nvPicPr>
            <p:cNvPr id="36" name="Picture 35">
              <a:extLst>
                <a:ext uri="{FF2B5EF4-FFF2-40B4-BE49-F238E27FC236}">
                  <a16:creationId xmlns:a16="http://schemas.microsoft.com/office/drawing/2014/main" id="{A4BEC1FF-20FF-6957-E21A-9D1DD6D171AC}"/>
                </a:ext>
              </a:extLst>
            </p:cNvPr>
            <p:cNvPicPr>
              <a:picLocks noChangeAspect="1"/>
            </p:cNvPicPr>
            <p:nvPr/>
          </p:nvPicPr>
          <p:blipFill>
            <a:blip r:embed="rId3">
              <a:alphaModFix amt="50000"/>
            </a:blip>
            <a:srcRect l="59590" t="48091" r="37977" b="-1056"/>
            <a:stretch/>
          </p:blipFill>
          <p:spPr>
            <a:xfrm>
              <a:off x="11137497" y="1068282"/>
              <a:ext cx="62483" cy="850071"/>
            </a:xfrm>
            <a:prstGeom prst="rect">
              <a:avLst/>
            </a:prstGeom>
          </p:spPr>
        </p:pic>
      </p:grpSp>
      <p:pic>
        <p:nvPicPr>
          <p:cNvPr id="6" name="Picture 5">
            <a:extLst>
              <a:ext uri="{FF2B5EF4-FFF2-40B4-BE49-F238E27FC236}">
                <a16:creationId xmlns:a16="http://schemas.microsoft.com/office/drawing/2014/main" id="{F94712EB-8455-C408-0A8E-EDD7CDC4AA99}"/>
              </a:ext>
            </a:extLst>
          </p:cNvPr>
          <p:cNvPicPr>
            <a:picLocks noChangeAspect="1"/>
          </p:cNvPicPr>
          <p:nvPr/>
        </p:nvPicPr>
        <p:blipFill>
          <a:blip r:embed="rId4"/>
          <a:stretch>
            <a:fillRect/>
          </a:stretch>
        </p:blipFill>
        <p:spPr>
          <a:xfrm>
            <a:off x="2352386" y="2598325"/>
            <a:ext cx="7487229" cy="2343489"/>
          </a:xfrm>
          <a:prstGeom prst="rect">
            <a:avLst/>
          </a:prstGeom>
        </p:spPr>
      </p:pic>
      <p:pic>
        <p:nvPicPr>
          <p:cNvPr id="18" name="Picture 17">
            <a:extLst>
              <a:ext uri="{FF2B5EF4-FFF2-40B4-BE49-F238E27FC236}">
                <a16:creationId xmlns:a16="http://schemas.microsoft.com/office/drawing/2014/main" id="{4AB69D29-0F05-CC75-D47A-30EFCBFC0E51}"/>
              </a:ext>
            </a:extLst>
          </p:cNvPr>
          <p:cNvPicPr>
            <a:picLocks noChangeAspect="1"/>
          </p:cNvPicPr>
          <p:nvPr/>
        </p:nvPicPr>
        <p:blipFill rotWithShape="1">
          <a:blip r:embed="rId4"/>
          <a:srcRect r="33572"/>
          <a:stretch/>
        </p:blipFill>
        <p:spPr>
          <a:xfrm>
            <a:off x="2353424" y="2598503"/>
            <a:ext cx="4973629" cy="2343489"/>
          </a:xfrm>
          <a:prstGeom prst="rect">
            <a:avLst/>
          </a:prstGeom>
        </p:spPr>
      </p:pic>
      <p:sp>
        <p:nvSpPr>
          <p:cNvPr id="2" name="Title 1">
            <a:extLst>
              <a:ext uri="{FF2B5EF4-FFF2-40B4-BE49-F238E27FC236}">
                <a16:creationId xmlns:a16="http://schemas.microsoft.com/office/drawing/2014/main" id="{9F9FF2EF-EE65-8B55-E09B-A57440AE86B4}"/>
              </a:ext>
            </a:extLst>
          </p:cNvPr>
          <p:cNvSpPr>
            <a:spLocks noGrp="1"/>
          </p:cNvSpPr>
          <p:nvPr>
            <p:ph type="title" idx="4294967295"/>
          </p:nvPr>
        </p:nvSpPr>
        <p:spPr>
          <a:xfrm>
            <a:off x="422031" y="365125"/>
            <a:ext cx="10931769" cy="602581"/>
          </a:xfrm>
        </p:spPr>
        <p:txBody>
          <a:bodyPr>
            <a:normAutofit fontScale="90000"/>
          </a:bodyPr>
          <a:lstStyle/>
          <a:p>
            <a:r>
              <a:rPr lang="en-US" dirty="0">
                <a:sym typeface="Wingdings" pitchFamily="2" charset="2"/>
              </a:rPr>
              <a:t>3D Scene Graph Construction</a:t>
            </a:r>
            <a:endParaRPr lang="en-US" dirty="0"/>
          </a:p>
        </p:txBody>
      </p:sp>
      <p:sp>
        <p:nvSpPr>
          <p:cNvPr id="4" name="Slide Number Placeholder 3">
            <a:extLst>
              <a:ext uri="{FF2B5EF4-FFF2-40B4-BE49-F238E27FC236}">
                <a16:creationId xmlns:a16="http://schemas.microsoft.com/office/drawing/2014/main" id="{ECDDCC90-2919-F141-DE32-1C6C78D42BC5}"/>
              </a:ext>
            </a:extLst>
          </p:cNvPr>
          <p:cNvSpPr>
            <a:spLocks noGrp="1"/>
          </p:cNvSpPr>
          <p:nvPr>
            <p:ph type="sldNum" sz="quarter" idx="12"/>
          </p:nvPr>
        </p:nvSpPr>
        <p:spPr/>
        <p:txBody>
          <a:bodyPr/>
          <a:lstStyle/>
          <a:p>
            <a:fld id="{BB18FC55-2971-42FD-9291-C4F9D80869B9}" type="slidenum">
              <a:rPr lang="en-US" smtClean="0"/>
              <a:pPr/>
              <a:t>14</a:t>
            </a:fld>
            <a:endParaRPr lang="en-US" dirty="0"/>
          </a:p>
        </p:txBody>
      </p:sp>
      <p:pic>
        <p:nvPicPr>
          <p:cNvPr id="5" name="Picture 4">
            <a:extLst>
              <a:ext uri="{FF2B5EF4-FFF2-40B4-BE49-F238E27FC236}">
                <a16:creationId xmlns:a16="http://schemas.microsoft.com/office/drawing/2014/main" id="{562F12DE-1FBA-C535-5CE5-4D0A01478F68}"/>
              </a:ext>
            </a:extLst>
          </p:cNvPr>
          <p:cNvPicPr>
            <a:picLocks noChangeAspect="1"/>
          </p:cNvPicPr>
          <p:nvPr/>
        </p:nvPicPr>
        <p:blipFill rotWithShape="1">
          <a:blip r:embed="rId5"/>
          <a:srcRect l="75959" t="45445"/>
          <a:stretch/>
        </p:blipFill>
        <p:spPr>
          <a:xfrm>
            <a:off x="2619629" y="1402063"/>
            <a:ext cx="1584371" cy="1328514"/>
          </a:xfrm>
          <a:prstGeom prst="rect">
            <a:avLst/>
          </a:prstGeom>
        </p:spPr>
      </p:pic>
      <p:cxnSp>
        <p:nvCxnSpPr>
          <p:cNvPr id="8" name="Straight Connector 7">
            <a:extLst>
              <a:ext uri="{FF2B5EF4-FFF2-40B4-BE49-F238E27FC236}">
                <a16:creationId xmlns:a16="http://schemas.microsoft.com/office/drawing/2014/main" id="{361936E3-ED89-6449-692C-08CD9982BF3D}"/>
              </a:ext>
            </a:extLst>
          </p:cNvPr>
          <p:cNvCxnSpPr>
            <a:cxnSpLocks/>
          </p:cNvCxnSpPr>
          <p:nvPr/>
        </p:nvCxnSpPr>
        <p:spPr>
          <a:xfrm>
            <a:off x="3720175" y="2321117"/>
            <a:ext cx="360000" cy="118769"/>
          </a:xfrm>
          <a:prstGeom prst="line">
            <a:avLst/>
          </a:prstGeom>
          <a:ln w="38100">
            <a:solidFill>
              <a:srgbClr val="ED0007"/>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42CD7B-B6A9-E492-4FEE-A5F5AECA29CB}"/>
              </a:ext>
            </a:extLst>
          </p:cNvPr>
          <p:cNvCxnSpPr>
            <a:cxnSpLocks/>
          </p:cNvCxnSpPr>
          <p:nvPr/>
        </p:nvCxnSpPr>
        <p:spPr>
          <a:xfrm flipH="1">
            <a:off x="3720175" y="2321117"/>
            <a:ext cx="360000" cy="111254"/>
          </a:xfrm>
          <a:prstGeom prst="line">
            <a:avLst/>
          </a:prstGeom>
          <a:ln w="38100">
            <a:solidFill>
              <a:srgbClr val="ED0007"/>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69C631-31D1-617C-9F0D-665734DF04D1}"/>
              </a:ext>
            </a:extLst>
          </p:cNvPr>
          <p:cNvCxnSpPr>
            <a:cxnSpLocks/>
          </p:cNvCxnSpPr>
          <p:nvPr/>
        </p:nvCxnSpPr>
        <p:spPr>
          <a:xfrm>
            <a:off x="5971529" y="1710446"/>
            <a:ext cx="3" cy="828000"/>
          </a:xfrm>
          <a:prstGeom prst="straightConnector1">
            <a:avLst/>
          </a:prstGeom>
          <a:ln w="57150">
            <a:solidFill>
              <a:srgbClr val="951B4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D9A724-2571-5CB1-2A3D-EC6324AC26BB}"/>
              </a:ext>
            </a:extLst>
          </p:cNvPr>
          <p:cNvCxnSpPr>
            <a:cxnSpLocks/>
          </p:cNvCxnSpPr>
          <p:nvPr/>
        </p:nvCxnSpPr>
        <p:spPr>
          <a:xfrm rot="16200000" flipH="1">
            <a:off x="5066386" y="799501"/>
            <a:ext cx="0" cy="1836000"/>
          </a:xfrm>
          <a:prstGeom prst="line">
            <a:avLst/>
          </a:prstGeom>
          <a:ln w="57150">
            <a:solidFill>
              <a:srgbClr val="951B45"/>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F203D34-46DF-96EE-F2DA-8F84C485FC39}"/>
              </a:ext>
            </a:extLst>
          </p:cNvPr>
          <p:cNvPicPr>
            <a:picLocks noChangeAspect="1"/>
          </p:cNvPicPr>
          <p:nvPr/>
        </p:nvPicPr>
        <p:blipFill rotWithShape="1">
          <a:blip r:embed="rId4"/>
          <a:srcRect r="65919"/>
          <a:stretch/>
        </p:blipFill>
        <p:spPr>
          <a:xfrm>
            <a:off x="2353425" y="2596835"/>
            <a:ext cx="2551742" cy="2343489"/>
          </a:xfrm>
          <a:prstGeom prst="rect">
            <a:avLst/>
          </a:prstGeom>
        </p:spPr>
      </p:pic>
      <p:sp>
        <p:nvSpPr>
          <p:cNvPr id="19" name="TextBox 18">
            <a:extLst>
              <a:ext uri="{FF2B5EF4-FFF2-40B4-BE49-F238E27FC236}">
                <a16:creationId xmlns:a16="http://schemas.microsoft.com/office/drawing/2014/main" id="{824BA8B4-BC09-330E-BF30-9CFDEC5E464E}"/>
              </a:ext>
            </a:extLst>
          </p:cNvPr>
          <p:cNvSpPr txBox="1"/>
          <p:nvPr/>
        </p:nvSpPr>
        <p:spPr>
          <a:xfrm>
            <a:off x="4204000" y="2115244"/>
            <a:ext cx="1687530"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sym typeface="Wingdings" panose="05000000000000000000" pitchFamily="2" charset="2"/>
              </a:rPr>
              <a:t> Image</a:t>
            </a:r>
            <a:endParaRPr lang="en-US" sz="1200" b="1" dirty="0">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66E25E9E-4132-5742-3722-0F13CA9428BD}"/>
              </a:ext>
            </a:extLst>
          </p:cNvPr>
          <p:cNvCxnSpPr>
            <a:cxnSpLocks/>
          </p:cNvCxnSpPr>
          <p:nvPr/>
        </p:nvCxnSpPr>
        <p:spPr>
          <a:xfrm flipV="1">
            <a:off x="4151473" y="2259174"/>
            <a:ext cx="1471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3245800-77D2-CC26-E089-732E12C1C69B}"/>
              </a:ext>
            </a:extLst>
          </p:cNvPr>
          <p:cNvSpPr txBox="1"/>
          <p:nvPr/>
        </p:nvSpPr>
        <p:spPr>
          <a:xfrm>
            <a:off x="2019629" y="2582141"/>
            <a:ext cx="367966" cy="184666"/>
          </a:xfrm>
          <a:prstGeom prst="rect">
            <a:avLst/>
          </a:prstGeom>
          <a:solidFill>
            <a:schemeClr val="bg1"/>
          </a:solidFill>
        </p:spPr>
        <p:txBody>
          <a:bodyPr wrap="square" lIns="0" tIns="0" rIns="0" bIns="0" rtlCol="0">
            <a:spAutoFit/>
          </a:bodyPr>
          <a:lstStyle/>
          <a:p>
            <a:r>
              <a:rPr lang="en-US" sz="1200" b="1" dirty="0">
                <a:latin typeface="Times New Roman" panose="02020603050405020304" pitchFamily="18" charset="0"/>
                <a:cs typeface="Times New Roman" panose="02020603050405020304" pitchFamily="18" charset="0"/>
                <a:sym typeface="Wingdings" panose="05000000000000000000" pitchFamily="2" charset="2"/>
              </a:rPr>
              <a:t> PCL</a:t>
            </a:r>
            <a:endParaRPr lang="en-US" sz="1200" b="1" dirty="0">
              <a:latin typeface="Times New Roman" panose="02020603050405020304" pitchFamily="18" charset="0"/>
              <a:cs typeface="Times New Roman" panose="02020603050405020304" pitchFamily="18" charset="0"/>
            </a:endParaRPr>
          </a:p>
        </p:txBody>
      </p:sp>
      <p:cxnSp>
        <p:nvCxnSpPr>
          <p:cNvPr id="33" name="Straight Connector 32">
            <a:extLst>
              <a:ext uri="{FF2B5EF4-FFF2-40B4-BE49-F238E27FC236}">
                <a16:creationId xmlns:a16="http://schemas.microsoft.com/office/drawing/2014/main" id="{0357D916-8042-DAB5-D036-8CB972F199D2}"/>
              </a:ext>
            </a:extLst>
          </p:cNvPr>
          <p:cNvCxnSpPr>
            <a:cxnSpLocks/>
          </p:cNvCxnSpPr>
          <p:nvPr/>
        </p:nvCxnSpPr>
        <p:spPr>
          <a:xfrm>
            <a:off x="4157628" y="2197167"/>
            <a:ext cx="555642" cy="124014"/>
          </a:xfrm>
          <a:prstGeom prst="line">
            <a:avLst/>
          </a:prstGeom>
          <a:ln w="38100">
            <a:solidFill>
              <a:srgbClr val="ED000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5C6B24-71B0-08B9-7D6C-30FEBB8EEFC5}"/>
              </a:ext>
            </a:extLst>
          </p:cNvPr>
          <p:cNvCxnSpPr>
            <a:cxnSpLocks/>
          </p:cNvCxnSpPr>
          <p:nvPr/>
        </p:nvCxnSpPr>
        <p:spPr>
          <a:xfrm flipH="1">
            <a:off x="4167664" y="2197167"/>
            <a:ext cx="564356" cy="124014"/>
          </a:xfrm>
          <a:prstGeom prst="line">
            <a:avLst/>
          </a:prstGeom>
          <a:ln w="38100">
            <a:solidFill>
              <a:srgbClr val="ED0007"/>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848193-45D4-EA2B-50BB-DA50C471FE96}"/>
              </a:ext>
            </a:extLst>
          </p:cNvPr>
          <p:cNvCxnSpPr/>
          <p:nvPr/>
        </p:nvCxnSpPr>
        <p:spPr>
          <a:xfrm>
            <a:off x="1245752" y="1721332"/>
            <a:ext cx="1925352" cy="0"/>
          </a:xfrm>
          <a:prstGeom prst="straightConnector1">
            <a:avLst/>
          </a:prstGeom>
          <a:ln w="57150">
            <a:solidFill>
              <a:srgbClr val="951B45"/>
            </a:solidFill>
            <a:tailEnd type="triangle"/>
          </a:ln>
        </p:spPr>
        <p:style>
          <a:lnRef idx="2">
            <a:schemeClr val="accent1"/>
          </a:lnRef>
          <a:fillRef idx="0">
            <a:schemeClr val="accent1"/>
          </a:fillRef>
          <a:effectRef idx="1">
            <a:schemeClr val="accent1"/>
          </a:effectRef>
          <a:fontRef idx="minor">
            <a:schemeClr val="tx1"/>
          </a:fontRef>
        </p:style>
      </p:cxnSp>
      <p:pic>
        <p:nvPicPr>
          <p:cNvPr id="39" name="Picture 38">
            <a:extLst>
              <a:ext uri="{FF2B5EF4-FFF2-40B4-BE49-F238E27FC236}">
                <a16:creationId xmlns:a16="http://schemas.microsoft.com/office/drawing/2014/main" id="{0A123742-DFD2-4C06-BDC0-D85D0EE43C4C}"/>
              </a:ext>
            </a:extLst>
          </p:cNvPr>
          <p:cNvPicPr>
            <a:picLocks noChangeAspect="1"/>
          </p:cNvPicPr>
          <p:nvPr/>
        </p:nvPicPr>
        <p:blipFill rotWithShape="1">
          <a:blip r:embed="rId5"/>
          <a:srcRect l="52144" t="50477" r="44821" b="35051"/>
          <a:stretch/>
        </p:blipFill>
        <p:spPr>
          <a:xfrm>
            <a:off x="1090944" y="1557616"/>
            <a:ext cx="200025" cy="352425"/>
          </a:xfrm>
          <a:custGeom>
            <a:avLst/>
            <a:gdLst>
              <a:gd name="connsiteX0" fmla="*/ 107950 w 200025"/>
              <a:gd name="connsiteY0" fmla="*/ 0 h 352425"/>
              <a:gd name="connsiteX1" fmla="*/ 155575 w 200025"/>
              <a:gd name="connsiteY1" fmla="*/ 15875 h 352425"/>
              <a:gd name="connsiteX2" fmla="*/ 171450 w 200025"/>
              <a:gd name="connsiteY2" fmla="*/ 31750 h 352425"/>
              <a:gd name="connsiteX3" fmla="*/ 196850 w 200025"/>
              <a:gd name="connsiteY3" fmla="*/ 60325 h 352425"/>
              <a:gd name="connsiteX4" fmla="*/ 200025 w 200025"/>
              <a:gd name="connsiteY4" fmla="*/ 92075 h 352425"/>
              <a:gd name="connsiteX5" fmla="*/ 196850 w 200025"/>
              <a:gd name="connsiteY5" fmla="*/ 146050 h 352425"/>
              <a:gd name="connsiteX6" fmla="*/ 101600 w 200025"/>
              <a:gd name="connsiteY6" fmla="*/ 352425 h 352425"/>
              <a:gd name="connsiteX7" fmla="*/ 9525 w 200025"/>
              <a:gd name="connsiteY7" fmla="*/ 155575 h 352425"/>
              <a:gd name="connsiteX8" fmla="*/ 0 w 200025"/>
              <a:gd name="connsiteY8" fmla="*/ 127000 h 352425"/>
              <a:gd name="connsiteX9" fmla="*/ 0 w 200025"/>
              <a:gd name="connsiteY9" fmla="*/ 82550 h 352425"/>
              <a:gd name="connsiteX10" fmla="*/ 6350 w 200025"/>
              <a:gd name="connsiteY10" fmla="*/ 57150 h 352425"/>
              <a:gd name="connsiteX11" fmla="*/ 12700 w 200025"/>
              <a:gd name="connsiteY11" fmla="*/ 44450 h 352425"/>
              <a:gd name="connsiteX12" fmla="*/ 25400 w 200025"/>
              <a:gd name="connsiteY12" fmla="*/ 34925 h 352425"/>
              <a:gd name="connsiteX13" fmla="*/ 47625 w 200025"/>
              <a:gd name="connsiteY13" fmla="*/ 12700 h 352425"/>
              <a:gd name="connsiteX14" fmla="*/ 63500 w 200025"/>
              <a:gd name="connsiteY14" fmla="*/ 317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25" h="352425">
                <a:moveTo>
                  <a:pt x="107950" y="0"/>
                </a:moveTo>
                <a:lnTo>
                  <a:pt x="155575" y="15875"/>
                </a:lnTo>
                <a:lnTo>
                  <a:pt x="171450" y="31750"/>
                </a:lnTo>
                <a:lnTo>
                  <a:pt x="196850" y="60325"/>
                </a:lnTo>
                <a:lnTo>
                  <a:pt x="200025" y="92075"/>
                </a:lnTo>
                <a:lnTo>
                  <a:pt x="196850" y="146050"/>
                </a:lnTo>
                <a:lnTo>
                  <a:pt x="101600" y="352425"/>
                </a:lnTo>
                <a:lnTo>
                  <a:pt x="9525" y="155575"/>
                </a:lnTo>
                <a:lnTo>
                  <a:pt x="0" y="127000"/>
                </a:lnTo>
                <a:lnTo>
                  <a:pt x="0" y="82550"/>
                </a:lnTo>
                <a:lnTo>
                  <a:pt x="6350" y="57150"/>
                </a:lnTo>
                <a:lnTo>
                  <a:pt x="12700" y="44450"/>
                </a:lnTo>
                <a:lnTo>
                  <a:pt x="25400" y="34925"/>
                </a:lnTo>
                <a:lnTo>
                  <a:pt x="47625" y="12700"/>
                </a:lnTo>
                <a:lnTo>
                  <a:pt x="63500" y="3175"/>
                </a:lnTo>
                <a:close/>
              </a:path>
            </a:pathLst>
          </a:custGeom>
        </p:spPr>
      </p:pic>
      <p:sp>
        <p:nvSpPr>
          <p:cNvPr id="42" name="TextBox 41">
            <a:extLst>
              <a:ext uri="{FF2B5EF4-FFF2-40B4-BE49-F238E27FC236}">
                <a16:creationId xmlns:a16="http://schemas.microsoft.com/office/drawing/2014/main" id="{013AF78E-AA54-9129-463F-EB57983305FB}"/>
              </a:ext>
            </a:extLst>
          </p:cNvPr>
          <p:cNvSpPr txBox="1"/>
          <p:nvPr/>
        </p:nvSpPr>
        <p:spPr>
          <a:xfrm>
            <a:off x="1931935" y="1879606"/>
            <a:ext cx="579344"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xyz</a:t>
            </a:r>
          </a:p>
        </p:txBody>
      </p:sp>
      <p:sp>
        <p:nvSpPr>
          <p:cNvPr id="43" name="TextBox 42">
            <a:extLst>
              <a:ext uri="{FF2B5EF4-FFF2-40B4-BE49-F238E27FC236}">
                <a16:creationId xmlns:a16="http://schemas.microsoft.com/office/drawing/2014/main" id="{AFE8F338-DB11-1568-C405-D7D48198F985}"/>
              </a:ext>
            </a:extLst>
          </p:cNvPr>
          <p:cNvSpPr txBox="1"/>
          <p:nvPr/>
        </p:nvSpPr>
        <p:spPr>
          <a:xfrm>
            <a:off x="1931935" y="2108955"/>
            <a:ext cx="579344"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d</a:t>
            </a:r>
          </a:p>
        </p:txBody>
      </p:sp>
      <p:cxnSp>
        <p:nvCxnSpPr>
          <p:cNvPr id="44" name="Straight Arrow Connector 43">
            <a:extLst>
              <a:ext uri="{FF2B5EF4-FFF2-40B4-BE49-F238E27FC236}">
                <a16:creationId xmlns:a16="http://schemas.microsoft.com/office/drawing/2014/main" id="{A700D70C-589B-3B92-67A2-28E9E5063A97}"/>
              </a:ext>
            </a:extLst>
          </p:cNvPr>
          <p:cNvCxnSpPr>
            <a:cxnSpLocks/>
          </p:cNvCxnSpPr>
          <p:nvPr/>
        </p:nvCxnSpPr>
        <p:spPr>
          <a:xfrm>
            <a:off x="2390162" y="2039913"/>
            <a:ext cx="198000" cy="0"/>
          </a:xfrm>
          <a:prstGeom prst="straightConnector1">
            <a:avLst/>
          </a:prstGeom>
          <a:ln w="28575" cap="rnd">
            <a:solidFill>
              <a:srgbClr val="174178"/>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690B395F-750E-2854-ACBF-D56444B15B10}"/>
              </a:ext>
            </a:extLst>
          </p:cNvPr>
          <p:cNvCxnSpPr>
            <a:cxnSpLocks/>
          </p:cNvCxnSpPr>
          <p:nvPr/>
        </p:nvCxnSpPr>
        <p:spPr>
          <a:xfrm>
            <a:off x="2390162" y="2271688"/>
            <a:ext cx="198000" cy="0"/>
          </a:xfrm>
          <a:prstGeom prst="straightConnector1">
            <a:avLst/>
          </a:prstGeom>
          <a:ln w="28575" cap="rnd">
            <a:solidFill>
              <a:srgbClr val="174178"/>
            </a:solidFill>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E8BFAD96-40C0-515C-8A20-06136A4B7D29}"/>
              </a:ext>
            </a:extLst>
          </p:cNvPr>
          <p:cNvGrpSpPr/>
          <p:nvPr/>
        </p:nvGrpSpPr>
        <p:grpSpPr>
          <a:xfrm>
            <a:off x="2149511" y="2207769"/>
            <a:ext cx="438515" cy="98718"/>
            <a:chOff x="2579670" y="2729251"/>
            <a:chExt cx="438515" cy="98718"/>
          </a:xfrm>
        </p:grpSpPr>
        <p:cxnSp>
          <p:nvCxnSpPr>
            <p:cNvPr id="10" name="Straight Connector 9">
              <a:extLst>
                <a:ext uri="{FF2B5EF4-FFF2-40B4-BE49-F238E27FC236}">
                  <a16:creationId xmlns:a16="http://schemas.microsoft.com/office/drawing/2014/main" id="{C2676DB6-805E-EA9E-C9AD-D35820A6B491}"/>
                </a:ext>
              </a:extLst>
            </p:cNvPr>
            <p:cNvCxnSpPr>
              <a:cxnSpLocks/>
            </p:cNvCxnSpPr>
            <p:nvPr/>
          </p:nvCxnSpPr>
          <p:spPr>
            <a:xfrm flipH="1">
              <a:off x="2579670" y="2729251"/>
              <a:ext cx="413115" cy="98718"/>
            </a:xfrm>
            <a:prstGeom prst="line">
              <a:avLst/>
            </a:prstGeom>
            <a:ln w="38100">
              <a:solidFill>
                <a:srgbClr val="ED0007"/>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061115-DEED-3910-9533-A37BE07C46D3}"/>
                </a:ext>
              </a:extLst>
            </p:cNvPr>
            <p:cNvCxnSpPr>
              <a:cxnSpLocks/>
            </p:cNvCxnSpPr>
            <p:nvPr/>
          </p:nvCxnSpPr>
          <p:spPr>
            <a:xfrm flipH="1" flipV="1">
              <a:off x="2605070" y="2729251"/>
              <a:ext cx="413115" cy="98718"/>
            </a:xfrm>
            <a:prstGeom prst="line">
              <a:avLst/>
            </a:prstGeom>
            <a:ln w="38100">
              <a:solidFill>
                <a:srgbClr val="ED0007"/>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655ECD5B-09C9-8F19-C613-C63F84FE16E7}"/>
              </a:ext>
            </a:extLst>
          </p:cNvPr>
          <p:cNvSpPr txBox="1"/>
          <p:nvPr/>
        </p:nvSpPr>
        <p:spPr>
          <a:xfrm>
            <a:off x="422031" y="4659664"/>
            <a:ext cx="7910439" cy="2140971"/>
          </a:xfrm>
          <a:prstGeom prst="rect">
            <a:avLst/>
          </a:prstGeom>
          <a:noFill/>
        </p:spPr>
        <p:txBody>
          <a:bodyPr wrap="square" rtlCol="0">
            <a:spAutoFit/>
          </a:bodyPr>
          <a:lstStyle/>
          <a:p>
            <a:pPr>
              <a:lnSpc>
                <a:spcPct val="125000"/>
              </a:lnSpc>
            </a:pPr>
            <a:r>
              <a:rPr lang="en-US" b="1" u="sng" dirty="0"/>
              <a:t>Steps:</a:t>
            </a:r>
          </a:p>
          <a:p>
            <a:pPr>
              <a:lnSpc>
                <a:spcPct val="125000"/>
              </a:lnSpc>
            </a:pPr>
            <a:r>
              <a:rPr lang="en-US" dirty="0">
                <a:latin typeface="+mj-lt"/>
              </a:rPr>
              <a:t>0a.   Fetch or compute point cloud from </a:t>
            </a:r>
            <a:r>
              <a:rPr lang="en-US" dirty="0" err="1">
                <a:latin typeface="+mj-lt"/>
              </a:rPr>
              <a:t>NeRF</a:t>
            </a:r>
            <a:endParaRPr lang="en-US" dirty="0">
              <a:latin typeface="+mj-lt"/>
            </a:endParaRPr>
          </a:p>
          <a:p>
            <a:pPr>
              <a:lnSpc>
                <a:spcPct val="125000"/>
              </a:lnSpc>
            </a:pPr>
            <a:r>
              <a:rPr lang="en-US" dirty="0">
                <a:latin typeface="+mj-lt"/>
              </a:rPr>
              <a:t>0b.   Instance Segmentation using Object feature</a:t>
            </a:r>
          </a:p>
          <a:p>
            <a:pPr marL="342900" indent="-342900">
              <a:lnSpc>
                <a:spcPct val="125000"/>
              </a:lnSpc>
              <a:buAutoNum type="arabicPeriod"/>
            </a:pPr>
            <a:r>
              <a:rPr lang="en-US" dirty="0">
                <a:latin typeface="+mj-lt"/>
              </a:rPr>
              <a:t>  Select query object</a:t>
            </a:r>
          </a:p>
          <a:p>
            <a:pPr marL="342900" indent="-342900">
              <a:lnSpc>
                <a:spcPct val="125000"/>
              </a:lnSpc>
              <a:buAutoNum type="arabicPeriod"/>
            </a:pPr>
            <a:r>
              <a:rPr lang="en-US" dirty="0">
                <a:latin typeface="+mj-lt"/>
              </a:rPr>
              <a:t>  Compute Relationship feature for complete point cloud</a:t>
            </a:r>
          </a:p>
          <a:p>
            <a:pPr marL="342900" indent="-342900">
              <a:lnSpc>
                <a:spcPct val="125000"/>
              </a:lnSpc>
              <a:buAutoNum type="arabicPeriod"/>
            </a:pPr>
            <a:r>
              <a:rPr lang="en-US" dirty="0">
                <a:latin typeface="+mj-lt"/>
              </a:rPr>
              <a:t>  Aggregate embeddings onto instances</a:t>
            </a:r>
          </a:p>
        </p:txBody>
      </p:sp>
      <p:sp>
        <p:nvSpPr>
          <p:cNvPr id="51" name="TextBox 50">
            <a:extLst>
              <a:ext uri="{FF2B5EF4-FFF2-40B4-BE49-F238E27FC236}">
                <a16:creationId xmlns:a16="http://schemas.microsoft.com/office/drawing/2014/main" id="{6550E8CE-FEDD-6A93-068E-CA48ADC31563}"/>
              </a:ext>
            </a:extLst>
          </p:cNvPr>
          <p:cNvSpPr txBox="1"/>
          <p:nvPr/>
        </p:nvSpPr>
        <p:spPr>
          <a:xfrm>
            <a:off x="1810081" y="1076316"/>
            <a:ext cx="2318997" cy="338554"/>
          </a:xfrm>
          <a:prstGeom prst="rect">
            <a:avLst/>
          </a:prstGeom>
          <a:noFill/>
        </p:spPr>
        <p:txBody>
          <a:bodyPr wrap="square" rtlCol="0">
            <a:spAutoFit/>
          </a:bodyPr>
          <a:lstStyle/>
          <a:p>
            <a:pPr algn="ctr"/>
            <a:r>
              <a:rPr lang="en-US" sz="1600" b="1" dirty="0" err="1">
                <a:latin typeface="Roboto" panose="02000000000000000000" pitchFamily="2" charset="0"/>
                <a:ea typeface="Roboto" panose="02000000000000000000" pitchFamily="2" charset="0"/>
                <a:cs typeface="Times New Roman" panose="02020603050405020304" pitchFamily="18" charset="0"/>
              </a:rPr>
              <a:t>RelationField</a:t>
            </a:r>
            <a:endParaRPr lang="en-US" sz="1600" b="1" dirty="0">
              <a:latin typeface="Roboto" panose="02000000000000000000" pitchFamily="2" charset="0"/>
              <a:ea typeface="Roboto" panose="02000000000000000000" pitchFamily="2" charset="0"/>
              <a:cs typeface="Times New Roman" panose="02020603050405020304" pitchFamily="18" charset="0"/>
            </a:endParaRPr>
          </a:p>
        </p:txBody>
      </p:sp>
      <p:pic>
        <p:nvPicPr>
          <p:cNvPr id="52" name="Picture 51">
            <a:extLst>
              <a:ext uri="{FF2B5EF4-FFF2-40B4-BE49-F238E27FC236}">
                <a16:creationId xmlns:a16="http://schemas.microsoft.com/office/drawing/2014/main" id="{CBC702A4-7DAE-C79B-762E-C50B1F81F5A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t="8439" r="65919" b="29511"/>
          <a:stretch/>
        </p:blipFill>
        <p:spPr>
          <a:xfrm>
            <a:off x="2353425" y="2796349"/>
            <a:ext cx="2551742" cy="1454151"/>
          </a:xfrm>
          <a:prstGeom prst="rect">
            <a:avLst/>
          </a:prstGeom>
        </p:spPr>
      </p:pic>
      <p:cxnSp>
        <p:nvCxnSpPr>
          <p:cNvPr id="7" name="Connector: Elbow 6">
            <a:extLst>
              <a:ext uri="{FF2B5EF4-FFF2-40B4-BE49-F238E27FC236}">
                <a16:creationId xmlns:a16="http://schemas.microsoft.com/office/drawing/2014/main" id="{1027568C-F8DD-DA1D-804B-9297E1ED00A5}"/>
              </a:ext>
            </a:extLst>
          </p:cNvPr>
          <p:cNvCxnSpPr>
            <a:cxnSpLocks/>
          </p:cNvCxnSpPr>
          <p:nvPr/>
        </p:nvCxnSpPr>
        <p:spPr>
          <a:xfrm>
            <a:off x="1652253" y="1719232"/>
            <a:ext cx="1550987" cy="1397019"/>
          </a:xfrm>
          <a:prstGeom prst="bentConnector3">
            <a:avLst>
              <a:gd name="adj1" fmla="val 14483"/>
            </a:avLst>
          </a:prstGeom>
          <a:ln w="57150">
            <a:solidFill>
              <a:srgbClr val="951B4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D61E69-6823-2D4A-1276-143B5238E424}"/>
              </a:ext>
            </a:extLst>
          </p:cNvPr>
          <p:cNvCxnSpPr>
            <a:cxnSpLocks/>
          </p:cNvCxnSpPr>
          <p:nvPr/>
        </p:nvCxnSpPr>
        <p:spPr>
          <a:xfrm>
            <a:off x="2430559" y="2039913"/>
            <a:ext cx="0" cy="1430331"/>
          </a:xfrm>
          <a:prstGeom prst="line">
            <a:avLst/>
          </a:prstGeom>
          <a:ln w="57150">
            <a:solidFill>
              <a:srgbClr val="184178"/>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1FA5BC9-7751-7B69-74E3-9F5016F5B229}"/>
              </a:ext>
            </a:extLst>
          </p:cNvPr>
          <p:cNvCxnSpPr>
            <a:cxnSpLocks/>
          </p:cNvCxnSpPr>
          <p:nvPr/>
        </p:nvCxnSpPr>
        <p:spPr>
          <a:xfrm flipV="1">
            <a:off x="2430559" y="3455958"/>
            <a:ext cx="226948" cy="0"/>
          </a:xfrm>
          <a:prstGeom prst="straightConnector1">
            <a:avLst/>
          </a:prstGeom>
          <a:ln w="57150">
            <a:solidFill>
              <a:srgbClr val="184178"/>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D644860-DFB4-AD45-7122-4754ED13C6DA}"/>
              </a:ext>
            </a:extLst>
          </p:cNvPr>
          <p:cNvCxnSpPr>
            <a:cxnSpLocks/>
          </p:cNvCxnSpPr>
          <p:nvPr/>
        </p:nvCxnSpPr>
        <p:spPr>
          <a:xfrm>
            <a:off x="4204694" y="2171882"/>
            <a:ext cx="0" cy="648000"/>
          </a:xfrm>
          <a:prstGeom prst="line">
            <a:avLst/>
          </a:prstGeom>
          <a:ln w="57150">
            <a:solidFill>
              <a:srgbClr val="184178"/>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5258A2F-D897-72B4-EF2E-2D88CCD16362}"/>
              </a:ext>
            </a:extLst>
          </p:cNvPr>
          <p:cNvCxnSpPr>
            <a:cxnSpLocks/>
          </p:cNvCxnSpPr>
          <p:nvPr/>
        </p:nvCxnSpPr>
        <p:spPr>
          <a:xfrm flipV="1">
            <a:off x="4090526" y="2156605"/>
            <a:ext cx="144000" cy="0"/>
          </a:xfrm>
          <a:prstGeom prst="straightConnector1">
            <a:avLst/>
          </a:prstGeom>
          <a:ln w="57150">
            <a:solidFill>
              <a:srgbClr val="184178"/>
            </a:solidFill>
            <a:tailEnd type="non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32E2EDC7-22A2-3558-9458-0846110A9C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6188" y="359173"/>
            <a:ext cx="3201818" cy="2074603"/>
          </a:xfrm>
          <a:prstGeom prst="rect">
            <a:avLst/>
          </a:prstGeom>
        </p:spPr>
      </p:pic>
      <p:pic>
        <p:nvPicPr>
          <p:cNvPr id="62" name="Picture 61" descr="A table with numbers and text&#10;&#10;Description automatically generated">
            <a:extLst>
              <a:ext uri="{FF2B5EF4-FFF2-40B4-BE49-F238E27FC236}">
                <a16:creationId xmlns:a16="http://schemas.microsoft.com/office/drawing/2014/main" id="{51FF141B-027D-5C49-255F-88937F6B31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6786" y="4962229"/>
            <a:ext cx="4070536" cy="1393973"/>
          </a:xfrm>
          <a:prstGeom prst="rect">
            <a:avLst/>
          </a:prstGeom>
        </p:spPr>
      </p:pic>
      <p:sp>
        <p:nvSpPr>
          <p:cNvPr id="63" name="TextBox 62">
            <a:extLst>
              <a:ext uri="{FF2B5EF4-FFF2-40B4-BE49-F238E27FC236}">
                <a16:creationId xmlns:a16="http://schemas.microsoft.com/office/drawing/2014/main" id="{EEAE979E-D053-D2C5-CA06-99075FCBB33F}"/>
              </a:ext>
            </a:extLst>
          </p:cNvPr>
          <p:cNvSpPr txBox="1"/>
          <p:nvPr/>
        </p:nvSpPr>
        <p:spPr>
          <a:xfrm>
            <a:off x="7858778" y="6331338"/>
            <a:ext cx="3326552" cy="307777"/>
          </a:xfrm>
          <a:prstGeom prst="rect">
            <a:avLst/>
          </a:prstGeom>
          <a:noFill/>
        </p:spPr>
        <p:txBody>
          <a:bodyPr wrap="none" rtlCol="0">
            <a:spAutoFit/>
          </a:bodyPr>
          <a:lstStyle/>
          <a:p>
            <a:pPr algn="ctr"/>
            <a:r>
              <a:rPr lang="en-US" sz="1400" dirty="0"/>
              <a:t>🥳  SOTA OV 3D Sene Graph Prediction!</a:t>
            </a:r>
          </a:p>
        </p:txBody>
      </p:sp>
    </p:spTree>
    <p:extLst>
      <p:ext uri="{BB962C8B-B14F-4D97-AF65-F5344CB8AC3E}">
        <p14:creationId xmlns:p14="http://schemas.microsoft.com/office/powerpoint/2010/main" val="163924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5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9FECD-1E50-AA11-66C1-95CECE9BC5D0}"/>
              </a:ext>
            </a:extLst>
          </p:cNvPr>
          <p:cNvSpPr>
            <a:spLocks noGrp="1"/>
          </p:cNvSpPr>
          <p:nvPr>
            <p:ph type="title" idx="4294967295"/>
          </p:nvPr>
        </p:nvSpPr>
        <p:spPr>
          <a:xfrm>
            <a:off x="422031" y="365125"/>
            <a:ext cx="10931769" cy="602581"/>
          </a:xfrm>
        </p:spPr>
        <p:txBody>
          <a:bodyPr>
            <a:normAutofit fontScale="90000"/>
          </a:bodyPr>
          <a:lstStyle/>
          <a:p>
            <a:r>
              <a:rPr lang="en-US" dirty="0" err="1"/>
              <a:t>RelationField</a:t>
            </a:r>
            <a:r>
              <a:rPr lang="en-US" dirty="0"/>
              <a:t> Ablations</a:t>
            </a:r>
          </a:p>
        </p:txBody>
      </p:sp>
      <p:sp>
        <p:nvSpPr>
          <p:cNvPr id="4" name="Slide Number Placeholder 3">
            <a:extLst>
              <a:ext uri="{FF2B5EF4-FFF2-40B4-BE49-F238E27FC236}">
                <a16:creationId xmlns:a16="http://schemas.microsoft.com/office/drawing/2014/main" id="{B77881A4-4C07-2C24-B631-B9D0C27C7B8D}"/>
              </a:ext>
            </a:extLst>
          </p:cNvPr>
          <p:cNvSpPr>
            <a:spLocks noGrp="1"/>
          </p:cNvSpPr>
          <p:nvPr>
            <p:ph type="sldNum" sz="quarter" idx="12"/>
          </p:nvPr>
        </p:nvSpPr>
        <p:spPr/>
        <p:txBody>
          <a:bodyPr/>
          <a:lstStyle/>
          <a:p>
            <a:fld id="{BB18FC55-2971-42FD-9291-C4F9D80869B9}" type="slidenum">
              <a:rPr lang="en-US" smtClean="0"/>
              <a:pPr/>
              <a:t>15</a:t>
            </a:fld>
            <a:endParaRPr lang="en-US" dirty="0"/>
          </a:p>
        </p:txBody>
      </p:sp>
      <p:sp>
        <p:nvSpPr>
          <p:cNvPr id="6" name="TextBox 5">
            <a:extLst>
              <a:ext uri="{FF2B5EF4-FFF2-40B4-BE49-F238E27FC236}">
                <a16:creationId xmlns:a16="http://schemas.microsoft.com/office/drawing/2014/main" id="{E89D2D58-1131-6E32-5D70-131B65EFF277}"/>
              </a:ext>
            </a:extLst>
          </p:cNvPr>
          <p:cNvSpPr txBox="1"/>
          <p:nvPr/>
        </p:nvSpPr>
        <p:spPr>
          <a:xfrm>
            <a:off x="812009" y="1488796"/>
            <a:ext cx="4701234" cy="30055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Does </a:t>
            </a:r>
            <a:r>
              <a:rPr kumimoji="0" lang="en-US" sz="1600" b="1"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RelationField</a:t>
            </a: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 learn 3D consistent knowledge?</a:t>
            </a:r>
          </a:p>
        </p:txBody>
      </p:sp>
      <p:pic>
        <p:nvPicPr>
          <p:cNvPr id="7" name="Picture 6">
            <a:extLst>
              <a:ext uri="{FF2B5EF4-FFF2-40B4-BE49-F238E27FC236}">
                <a16:creationId xmlns:a16="http://schemas.microsoft.com/office/drawing/2014/main" id="{FF6600B1-AE45-73DC-0B81-7BC307809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054" y="2069602"/>
            <a:ext cx="5383092" cy="2117087"/>
          </a:xfrm>
          <a:prstGeom prst="rect">
            <a:avLst/>
          </a:prstGeom>
        </p:spPr>
      </p:pic>
      <p:sp>
        <p:nvSpPr>
          <p:cNvPr id="8" name="TextBox 7">
            <a:extLst>
              <a:ext uri="{FF2B5EF4-FFF2-40B4-BE49-F238E27FC236}">
                <a16:creationId xmlns:a16="http://schemas.microsoft.com/office/drawing/2014/main" id="{520830E0-4BD3-2D7A-0AB1-138BBAFE8917}"/>
              </a:ext>
            </a:extLst>
          </p:cNvPr>
          <p:cNvSpPr txBox="1"/>
          <p:nvPr/>
        </p:nvSpPr>
        <p:spPr>
          <a:xfrm>
            <a:off x="5692716" y="1666423"/>
            <a:ext cx="5835768" cy="30055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Does the relationship direction matter?</a:t>
            </a:r>
          </a:p>
        </p:txBody>
      </p:sp>
      <p:sp>
        <p:nvSpPr>
          <p:cNvPr id="9" name="TextBox 8">
            <a:extLst>
              <a:ext uri="{FF2B5EF4-FFF2-40B4-BE49-F238E27FC236}">
                <a16:creationId xmlns:a16="http://schemas.microsoft.com/office/drawing/2014/main" id="{46BC5102-E1D5-B6B1-60A3-123E908B2102}"/>
              </a:ext>
            </a:extLst>
          </p:cNvPr>
          <p:cNvSpPr txBox="1"/>
          <p:nvPr/>
        </p:nvSpPr>
        <p:spPr>
          <a:xfrm>
            <a:off x="5349" y="4782060"/>
            <a:ext cx="5835768" cy="30055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Does the foundation model matter?</a:t>
            </a:r>
          </a:p>
        </p:txBody>
      </p:sp>
      <p:pic>
        <p:nvPicPr>
          <p:cNvPr id="10" name="Picture 9">
            <a:extLst>
              <a:ext uri="{FF2B5EF4-FFF2-40B4-BE49-F238E27FC236}">
                <a16:creationId xmlns:a16="http://schemas.microsoft.com/office/drawing/2014/main" id="{B474874B-B1CD-059B-7A4E-7D861078108C}"/>
              </a:ext>
            </a:extLst>
          </p:cNvPr>
          <p:cNvPicPr>
            <a:picLocks noChangeAspect="1"/>
          </p:cNvPicPr>
          <p:nvPr/>
        </p:nvPicPr>
        <p:blipFill>
          <a:blip r:embed="rId3"/>
          <a:stretch>
            <a:fillRect/>
          </a:stretch>
        </p:blipFill>
        <p:spPr>
          <a:xfrm>
            <a:off x="165558" y="5140509"/>
            <a:ext cx="5515351" cy="1074956"/>
          </a:xfrm>
          <a:prstGeom prst="rect">
            <a:avLst/>
          </a:prstGeom>
        </p:spPr>
      </p:pic>
      <p:pic>
        <p:nvPicPr>
          <p:cNvPr id="11" name="Picture 10">
            <a:extLst>
              <a:ext uri="{FF2B5EF4-FFF2-40B4-BE49-F238E27FC236}">
                <a16:creationId xmlns:a16="http://schemas.microsoft.com/office/drawing/2014/main" id="{DEA57E5E-93C2-D7FF-8DFB-FB03828DF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053" y="4844375"/>
            <a:ext cx="5387521" cy="1530792"/>
          </a:xfrm>
          <a:prstGeom prst="rect">
            <a:avLst/>
          </a:prstGeom>
        </p:spPr>
      </p:pic>
      <p:sp>
        <p:nvSpPr>
          <p:cNvPr id="3" name="TextBox 2">
            <a:extLst>
              <a:ext uri="{FF2B5EF4-FFF2-40B4-BE49-F238E27FC236}">
                <a16:creationId xmlns:a16="http://schemas.microsoft.com/office/drawing/2014/main" id="{60C0B260-5B37-81B8-91C2-8393C5B05EB1}"/>
              </a:ext>
            </a:extLst>
          </p:cNvPr>
          <p:cNvSpPr txBox="1"/>
          <p:nvPr/>
        </p:nvSpPr>
        <p:spPr>
          <a:xfrm>
            <a:off x="5692716" y="4476963"/>
            <a:ext cx="5835768" cy="30055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NeRF</a:t>
            </a: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 vs 3DGS</a:t>
            </a:r>
          </a:p>
        </p:txBody>
      </p:sp>
      <p:pic>
        <p:nvPicPr>
          <p:cNvPr id="14" name="Picture 13">
            <a:extLst>
              <a:ext uri="{FF2B5EF4-FFF2-40B4-BE49-F238E27FC236}">
                <a16:creationId xmlns:a16="http://schemas.microsoft.com/office/drawing/2014/main" id="{D23CEA6C-B400-70EE-E45D-553C98B1AE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756" y="1847245"/>
            <a:ext cx="4394954" cy="2413725"/>
          </a:xfrm>
          <a:prstGeom prst="rect">
            <a:avLst/>
          </a:prstGeom>
        </p:spPr>
      </p:pic>
    </p:spTree>
    <p:extLst>
      <p:ext uri="{BB962C8B-B14F-4D97-AF65-F5344CB8AC3E}">
        <p14:creationId xmlns:p14="http://schemas.microsoft.com/office/powerpoint/2010/main" val="328541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B680-B2B9-44D3-2B85-D3AD7567D971}"/>
              </a:ext>
            </a:extLst>
          </p:cNvPr>
          <p:cNvSpPr>
            <a:spLocks noGrp="1"/>
          </p:cNvSpPr>
          <p:nvPr>
            <p:ph type="title" idx="4294967295"/>
          </p:nvPr>
        </p:nvSpPr>
        <p:spPr>
          <a:xfrm>
            <a:off x="422031" y="365125"/>
            <a:ext cx="10931769" cy="602581"/>
          </a:xfrm>
        </p:spPr>
        <p:txBody>
          <a:bodyPr>
            <a:normAutofit fontScale="90000"/>
          </a:bodyPr>
          <a:lstStyle/>
          <a:p>
            <a:r>
              <a:rPr lang="en-US" dirty="0"/>
              <a:t>Benchmark</a:t>
            </a:r>
          </a:p>
        </p:txBody>
      </p:sp>
      <p:sp>
        <p:nvSpPr>
          <p:cNvPr id="4" name="Slide Number Placeholder 3">
            <a:extLst>
              <a:ext uri="{FF2B5EF4-FFF2-40B4-BE49-F238E27FC236}">
                <a16:creationId xmlns:a16="http://schemas.microsoft.com/office/drawing/2014/main" id="{3F7CA1D4-7B39-6D90-BC91-663935B9A385}"/>
              </a:ext>
            </a:extLst>
          </p:cNvPr>
          <p:cNvSpPr>
            <a:spLocks noGrp="1"/>
          </p:cNvSpPr>
          <p:nvPr>
            <p:ph type="sldNum" sz="quarter" idx="12"/>
          </p:nvPr>
        </p:nvSpPr>
        <p:spPr/>
        <p:txBody>
          <a:bodyPr/>
          <a:lstStyle/>
          <a:p>
            <a:fld id="{BB18FC55-2971-42FD-9291-C4F9D80869B9}" type="slidenum">
              <a:rPr lang="en-US" smtClean="0"/>
              <a:pPr/>
              <a:t>16</a:t>
            </a:fld>
            <a:endParaRPr lang="en-US" dirty="0"/>
          </a:p>
        </p:txBody>
      </p:sp>
      <p:pic>
        <p:nvPicPr>
          <p:cNvPr id="3" name="Picture 2">
            <a:extLst>
              <a:ext uri="{FF2B5EF4-FFF2-40B4-BE49-F238E27FC236}">
                <a16:creationId xmlns:a16="http://schemas.microsoft.com/office/drawing/2014/main" id="{B3125E8A-905D-74FF-41D0-880B244AA3DF}"/>
              </a:ext>
            </a:extLst>
          </p:cNvPr>
          <p:cNvPicPr>
            <a:picLocks noChangeAspect="1"/>
          </p:cNvPicPr>
          <p:nvPr/>
        </p:nvPicPr>
        <p:blipFill rotWithShape="1">
          <a:blip r:embed="rId3"/>
          <a:srcRect t="19980" b="19839"/>
          <a:stretch/>
        </p:blipFill>
        <p:spPr>
          <a:xfrm>
            <a:off x="922474" y="1921098"/>
            <a:ext cx="6604542" cy="4220532"/>
          </a:xfrm>
          <a:prstGeom prst="rect">
            <a:avLst/>
          </a:prstGeom>
        </p:spPr>
      </p:pic>
      <p:sp>
        <p:nvSpPr>
          <p:cNvPr id="9" name="TextBox 8">
            <a:extLst>
              <a:ext uri="{FF2B5EF4-FFF2-40B4-BE49-F238E27FC236}">
                <a16:creationId xmlns:a16="http://schemas.microsoft.com/office/drawing/2014/main" id="{ED01C4C1-ABB0-97BC-0D05-87EBEFE4C96C}"/>
              </a:ext>
            </a:extLst>
          </p:cNvPr>
          <p:cNvSpPr txBox="1"/>
          <p:nvPr/>
        </p:nvSpPr>
        <p:spPr>
          <a:xfrm>
            <a:off x="1535311" y="1241206"/>
            <a:ext cx="5378868" cy="20319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Complex Open-Vocabulary Instance Segmentation</a:t>
            </a:r>
            <a:b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b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 (new benchmark)</a:t>
            </a:r>
          </a:p>
        </p:txBody>
      </p:sp>
      <p:pic>
        <p:nvPicPr>
          <p:cNvPr id="8" name="Picture 7">
            <a:extLst>
              <a:ext uri="{FF2B5EF4-FFF2-40B4-BE49-F238E27FC236}">
                <a16:creationId xmlns:a16="http://schemas.microsoft.com/office/drawing/2014/main" id="{5612DC9E-4B56-FAA7-4ED5-121EBBEBA454}"/>
              </a:ext>
            </a:extLst>
          </p:cNvPr>
          <p:cNvPicPr>
            <a:picLocks noChangeAspect="1"/>
          </p:cNvPicPr>
          <p:nvPr/>
        </p:nvPicPr>
        <p:blipFill>
          <a:blip r:embed="rId4"/>
          <a:stretch>
            <a:fillRect/>
          </a:stretch>
        </p:blipFill>
        <p:spPr>
          <a:xfrm>
            <a:off x="8449490" y="2316864"/>
            <a:ext cx="2820036" cy="3429000"/>
          </a:xfrm>
          <a:prstGeom prst="rect">
            <a:avLst/>
          </a:prstGeom>
        </p:spPr>
      </p:pic>
    </p:spTree>
    <p:extLst>
      <p:ext uri="{BB962C8B-B14F-4D97-AF65-F5344CB8AC3E}">
        <p14:creationId xmlns:p14="http://schemas.microsoft.com/office/powerpoint/2010/main" val="4281900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D081D-5415-4FAB-4413-999872931DBA}"/>
              </a:ext>
            </a:extLst>
          </p:cNvPr>
          <p:cNvSpPr>
            <a:spLocks noGrp="1"/>
          </p:cNvSpPr>
          <p:nvPr>
            <p:ph type="title" idx="4294967295"/>
          </p:nvPr>
        </p:nvSpPr>
        <p:spPr>
          <a:xfrm>
            <a:off x="422031" y="365125"/>
            <a:ext cx="10931769" cy="602581"/>
          </a:xfrm>
        </p:spPr>
        <p:txBody>
          <a:bodyPr>
            <a:normAutofit fontScale="90000"/>
          </a:bodyPr>
          <a:lstStyle/>
          <a:p>
            <a:r>
              <a:rPr lang="en-US" dirty="0"/>
              <a:t>Take aways</a:t>
            </a:r>
          </a:p>
        </p:txBody>
      </p:sp>
      <p:sp>
        <p:nvSpPr>
          <p:cNvPr id="3" name="Content Placeholder 2">
            <a:extLst>
              <a:ext uri="{FF2B5EF4-FFF2-40B4-BE49-F238E27FC236}">
                <a16:creationId xmlns:a16="http://schemas.microsoft.com/office/drawing/2014/main" id="{D33E4799-4082-067F-E74B-ACD4244FDDCD}"/>
              </a:ext>
            </a:extLst>
          </p:cNvPr>
          <p:cNvSpPr>
            <a:spLocks noGrp="1"/>
          </p:cNvSpPr>
          <p:nvPr>
            <p:ph idx="1"/>
          </p:nvPr>
        </p:nvSpPr>
        <p:spPr>
          <a:xfrm>
            <a:off x="422031" y="1643063"/>
            <a:ext cx="11347938" cy="4533899"/>
          </a:xfrm>
        </p:spPr>
        <p:txBody>
          <a:bodyPr>
            <a:normAutofit/>
          </a:bodyPr>
          <a:lstStyle/>
          <a:p>
            <a:pPr marL="0" indent="0" eaLnBrk="0" fontAlgn="base" hangingPunct="0">
              <a:lnSpc>
                <a:spcPct val="100000"/>
              </a:lnSpc>
              <a:spcBef>
                <a:spcPct val="0"/>
              </a:spcBef>
              <a:spcAft>
                <a:spcPct val="0"/>
              </a:spcAft>
              <a:buNone/>
            </a:pPr>
            <a:r>
              <a:rPr lang="en-US" sz="2600" dirty="0"/>
              <a:t>🥳 </a:t>
            </a:r>
            <a:r>
              <a:rPr kumimoji="0" lang="en-US" altLang="en-US" sz="2600" b="1" i="0" u="none" strike="noStrike" cap="none" normalizeH="0" baseline="0" dirty="0" err="1">
                <a:ln>
                  <a:noFill/>
                </a:ln>
                <a:solidFill>
                  <a:schemeClr val="tx1"/>
                </a:solidFill>
                <a:effectLst/>
              </a:rPr>
              <a:t>RelationField</a:t>
            </a:r>
            <a:r>
              <a:rPr kumimoji="0" lang="en-US" altLang="en-US" sz="2600" b="1" i="0" u="none" strike="noStrike" cap="none" normalizeH="0" baseline="0" dirty="0">
                <a:ln>
                  <a:noFill/>
                </a:ln>
                <a:solidFill>
                  <a:schemeClr val="tx1"/>
                </a:solidFill>
                <a:effectLst/>
              </a:rPr>
              <a:t> enables 3D relationship reasoning</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a:ln>
                  <a:noFill/>
                </a:ln>
                <a:solidFill>
                  <a:schemeClr val="tx1"/>
                </a:solidFill>
                <a:effectLst/>
                <a:latin typeface="+mj-lt"/>
              </a:rPr>
              <a:t>from 2D observations.</a:t>
            </a:r>
          </a:p>
          <a:p>
            <a:pPr eaLnBrk="0" fontAlgn="base" hangingPunct="0">
              <a:lnSpc>
                <a:spcPct val="100000"/>
              </a:lnSpc>
              <a:spcBef>
                <a:spcPct val="0"/>
              </a:spcBef>
              <a:spcAft>
                <a:spcPct val="0"/>
              </a:spcAft>
            </a:pPr>
            <a:endParaRPr kumimoji="0" lang="en-US" altLang="en-US"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None/>
            </a:pPr>
            <a:r>
              <a:rPr lang="en-US" sz="2600" dirty="0"/>
              <a:t>🥳 </a:t>
            </a:r>
            <a:r>
              <a:rPr lang="en-US" sz="2600" b="1" dirty="0"/>
              <a:t>Inter-object relationships are defined as ray pairs</a:t>
            </a:r>
            <a:r>
              <a:rPr lang="en-US" sz="2600" dirty="0"/>
              <a:t>, </a:t>
            </a:r>
            <a:r>
              <a:rPr lang="en-US" sz="2600" dirty="0">
                <a:latin typeface="+mj-lt"/>
              </a:rPr>
              <a:t>capturing spatial and semantic interactions between objects.</a:t>
            </a:r>
          </a:p>
          <a:p>
            <a:pPr eaLnBrk="0" fontAlgn="base" hangingPunct="0">
              <a:lnSpc>
                <a:spcPct val="100000"/>
              </a:lnSpc>
              <a:spcBef>
                <a:spcPct val="0"/>
              </a:spcBef>
              <a:spcAft>
                <a:spcPct val="0"/>
              </a:spcAft>
            </a:pPr>
            <a:endParaRPr kumimoji="0" lang="en-US" altLang="en-US"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None/>
            </a:pPr>
            <a:r>
              <a:rPr lang="en-US" sz="2600" dirty="0"/>
              <a:t>🥳 </a:t>
            </a:r>
            <a:r>
              <a:rPr lang="en-US" sz="2600" b="1" dirty="0" err="1"/>
              <a:t>RelationField</a:t>
            </a:r>
            <a:r>
              <a:rPr lang="en-US" sz="2600" b="1" dirty="0"/>
              <a:t> encodes powerful foundation model knowledge</a:t>
            </a:r>
            <a:r>
              <a:rPr lang="en-US" sz="2600" dirty="0"/>
              <a:t>, </a:t>
            </a:r>
            <a:r>
              <a:rPr lang="en-US" sz="2600" dirty="0">
                <a:latin typeface="+mj-lt"/>
              </a:rPr>
              <a:t>making relationships </a:t>
            </a:r>
            <a:r>
              <a:rPr lang="en-US" sz="2600" b="1" dirty="0" err="1"/>
              <a:t>queryable</a:t>
            </a:r>
            <a:r>
              <a:rPr lang="en-US" sz="2600" b="1" dirty="0"/>
              <a:t> in near real-time</a:t>
            </a:r>
            <a:r>
              <a:rPr lang="en-US" sz="2600" dirty="0"/>
              <a:t>.</a:t>
            </a:r>
          </a:p>
          <a:p>
            <a:pPr eaLnBrk="0" fontAlgn="base" hangingPunct="0">
              <a:lnSpc>
                <a:spcPct val="100000"/>
              </a:lnSpc>
              <a:spcBef>
                <a:spcPct val="0"/>
              </a:spcBef>
              <a:spcAft>
                <a:spcPct val="0"/>
              </a:spcAft>
            </a:pPr>
            <a:endParaRPr kumimoji="0" lang="en-US" altLang="en-US"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None/>
            </a:pPr>
            <a:r>
              <a:rPr lang="en-US" sz="2600" dirty="0"/>
              <a:t>🥳 </a:t>
            </a:r>
            <a:r>
              <a:rPr kumimoji="0" lang="en-US" altLang="en-US" sz="2600" b="1" i="0" u="none" strike="noStrike" cap="none" normalizeH="0" baseline="0" dirty="0" err="1">
                <a:ln>
                  <a:noFill/>
                </a:ln>
                <a:solidFill>
                  <a:schemeClr val="tx1"/>
                </a:solidFill>
                <a:effectLst/>
              </a:rPr>
              <a:t>RelationField</a:t>
            </a:r>
            <a:r>
              <a:rPr kumimoji="0" lang="en-US" altLang="en-US" sz="2600" b="1" i="0" u="none" strike="noStrike" cap="none" normalizeH="0" baseline="0" dirty="0">
                <a:ln>
                  <a:noFill/>
                </a:ln>
                <a:solidFill>
                  <a:schemeClr val="tx1"/>
                </a:solidFill>
                <a:effectLst/>
              </a:rPr>
              <a:t> models complex and causal relationships</a:t>
            </a:r>
            <a:r>
              <a:rPr kumimoji="0" lang="en-US" altLang="en-US" sz="2600" b="0" i="0" u="none" strike="noStrike" cap="none" normalizeH="0" baseline="0" dirty="0">
                <a:ln>
                  <a:noFill/>
                </a:ln>
                <a:solidFill>
                  <a:schemeClr val="tx1"/>
                </a:solidFill>
                <a:effectLst/>
              </a:rPr>
              <a:t>, </a:t>
            </a:r>
            <a:r>
              <a:rPr kumimoji="0" lang="en-US" altLang="en-US" sz="2600" b="0" i="0" u="none" strike="noStrike" cap="none" normalizeH="0" baseline="0" dirty="0">
                <a:ln>
                  <a:noFill/>
                </a:ln>
                <a:solidFill>
                  <a:schemeClr val="tx1"/>
                </a:solidFill>
                <a:effectLst/>
                <a:latin typeface="+mj-lt"/>
              </a:rPr>
              <a:t>enabling diverse downstream applications.</a:t>
            </a:r>
          </a:p>
        </p:txBody>
      </p:sp>
      <p:sp>
        <p:nvSpPr>
          <p:cNvPr id="4" name="Slide Number Placeholder 3">
            <a:extLst>
              <a:ext uri="{FF2B5EF4-FFF2-40B4-BE49-F238E27FC236}">
                <a16:creationId xmlns:a16="http://schemas.microsoft.com/office/drawing/2014/main" id="{5AB5C00F-0375-E031-4FEB-8504F000E4F2}"/>
              </a:ext>
            </a:extLst>
          </p:cNvPr>
          <p:cNvSpPr>
            <a:spLocks noGrp="1"/>
          </p:cNvSpPr>
          <p:nvPr>
            <p:ph type="sldNum" sz="quarter" idx="12"/>
          </p:nvPr>
        </p:nvSpPr>
        <p:spPr/>
        <p:txBody>
          <a:bodyPr/>
          <a:lstStyle/>
          <a:p>
            <a:fld id="{BB18FC55-2971-42FD-9291-C4F9D80869B9}" type="slidenum">
              <a:rPr lang="en-US" smtClean="0"/>
              <a:pPr/>
              <a:t>17</a:t>
            </a:fld>
            <a:endParaRPr lang="en-US" dirty="0"/>
          </a:p>
        </p:txBody>
      </p:sp>
    </p:spTree>
    <p:extLst>
      <p:ext uri="{BB962C8B-B14F-4D97-AF65-F5344CB8AC3E}">
        <p14:creationId xmlns:p14="http://schemas.microsoft.com/office/powerpoint/2010/main" val="91795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AF015-A4DF-F5E5-3280-F119082EF0B7}"/>
              </a:ext>
            </a:extLst>
          </p:cNvPr>
          <p:cNvSpPr>
            <a:spLocks noGrp="1"/>
          </p:cNvSpPr>
          <p:nvPr>
            <p:ph type="title" idx="4294967295"/>
          </p:nvPr>
        </p:nvSpPr>
        <p:spPr>
          <a:xfrm>
            <a:off x="422031" y="365125"/>
            <a:ext cx="10931769" cy="602581"/>
          </a:xfrm>
        </p:spPr>
        <p:txBody>
          <a:bodyPr>
            <a:normAutofit fontScale="90000"/>
          </a:bodyPr>
          <a:lstStyle/>
          <a:p>
            <a:r>
              <a:rPr lang="en-US" dirty="0"/>
              <a:t>3D Relationship Reasoning</a:t>
            </a:r>
          </a:p>
        </p:txBody>
      </p:sp>
      <p:sp>
        <p:nvSpPr>
          <p:cNvPr id="4" name="Slide Number Placeholder 3">
            <a:extLst>
              <a:ext uri="{FF2B5EF4-FFF2-40B4-BE49-F238E27FC236}">
                <a16:creationId xmlns:a16="http://schemas.microsoft.com/office/drawing/2014/main" id="{C0612E78-D88E-A151-97EE-26EC4DE5246E}"/>
              </a:ext>
            </a:extLst>
          </p:cNvPr>
          <p:cNvSpPr>
            <a:spLocks noGrp="1"/>
          </p:cNvSpPr>
          <p:nvPr>
            <p:ph type="sldNum" sz="quarter" idx="12"/>
          </p:nvPr>
        </p:nvSpPr>
        <p:spPr/>
        <p:txBody>
          <a:bodyPr/>
          <a:lstStyle/>
          <a:p>
            <a:fld id="{BB18FC55-2971-42FD-9291-C4F9D80869B9}" type="slidenum">
              <a:rPr lang="en-US" smtClean="0"/>
              <a:pPr/>
              <a:t>18</a:t>
            </a:fld>
            <a:endParaRPr lang="en-US" dirty="0"/>
          </a:p>
        </p:txBody>
      </p:sp>
      <p:sp>
        <p:nvSpPr>
          <p:cNvPr id="5" name="TextBox 4">
            <a:extLst>
              <a:ext uri="{FF2B5EF4-FFF2-40B4-BE49-F238E27FC236}">
                <a16:creationId xmlns:a16="http://schemas.microsoft.com/office/drawing/2014/main" id="{2F43B330-1526-BB0D-0CE6-8E1E445612F4}"/>
              </a:ext>
            </a:extLst>
          </p:cNvPr>
          <p:cNvSpPr txBox="1"/>
          <p:nvPr/>
        </p:nvSpPr>
        <p:spPr>
          <a:xfrm>
            <a:off x="1463968" y="1604751"/>
            <a:ext cx="3916680" cy="237927"/>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b="0" i="1" u="sng" strike="noStrike" kern="0" cap="none" spc="0" normalizeH="0" baseline="0" noProof="0" dirty="0">
                <a:ln>
                  <a:noFill/>
                </a:ln>
                <a:solidFill>
                  <a:srgbClr val="000000"/>
                </a:solidFill>
                <a:effectLst/>
                <a:uLnTx/>
                <a:uFillTx/>
              </a:rPr>
              <a:t>Interactive Relationship Extraction</a:t>
            </a:r>
          </a:p>
        </p:txBody>
      </p:sp>
      <p:pic>
        <p:nvPicPr>
          <p:cNvPr id="6" name="Picture 5">
            <a:extLst>
              <a:ext uri="{FF2B5EF4-FFF2-40B4-BE49-F238E27FC236}">
                <a16:creationId xmlns:a16="http://schemas.microsoft.com/office/drawing/2014/main" id="{62187E63-F25C-E218-E077-8B338F892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441" y="2724529"/>
            <a:ext cx="4358818" cy="2824276"/>
          </a:xfrm>
          <a:prstGeom prst="rect">
            <a:avLst/>
          </a:prstGeom>
        </p:spPr>
      </p:pic>
      <p:sp>
        <p:nvSpPr>
          <p:cNvPr id="7" name="TextBox 6">
            <a:extLst>
              <a:ext uri="{FF2B5EF4-FFF2-40B4-BE49-F238E27FC236}">
                <a16:creationId xmlns:a16="http://schemas.microsoft.com/office/drawing/2014/main" id="{1E04BCD2-49D2-C96D-6BB3-E874CBAC0C59}"/>
              </a:ext>
            </a:extLst>
          </p:cNvPr>
          <p:cNvSpPr txBox="1"/>
          <p:nvPr/>
        </p:nvSpPr>
        <p:spPr>
          <a:xfrm>
            <a:off x="7170510" y="1604751"/>
            <a:ext cx="3916680" cy="237927"/>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b="0" u="sng" strike="noStrike" kern="0" cap="none" spc="0" normalizeH="0" baseline="0" noProof="0" dirty="0" err="1">
                <a:ln>
                  <a:noFill/>
                </a:ln>
                <a:solidFill>
                  <a:srgbClr val="000000"/>
                </a:solidFill>
                <a:effectLst/>
                <a:uLnTx/>
                <a:uFillTx/>
              </a:rPr>
              <a:t>Hollistic</a:t>
            </a:r>
            <a:r>
              <a:rPr kumimoji="0" lang="en-US" b="0" u="sng" strike="noStrike" kern="0" cap="none" spc="0" normalizeH="0" baseline="0" noProof="0" dirty="0">
                <a:ln>
                  <a:noFill/>
                </a:ln>
                <a:solidFill>
                  <a:srgbClr val="000000"/>
                </a:solidFill>
                <a:effectLst/>
                <a:uLnTx/>
                <a:uFillTx/>
              </a:rPr>
              <a:t> 3D Scene Understanding</a:t>
            </a:r>
          </a:p>
        </p:txBody>
      </p:sp>
      <p:sp>
        <p:nvSpPr>
          <p:cNvPr id="8" name="TextBox 7">
            <a:extLst>
              <a:ext uri="{FF2B5EF4-FFF2-40B4-BE49-F238E27FC236}">
                <a16:creationId xmlns:a16="http://schemas.microsoft.com/office/drawing/2014/main" id="{4A632695-F94A-960A-566D-2008ECF2DF64}"/>
              </a:ext>
            </a:extLst>
          </p:cNvPr>
          <p:cNvSpPr txBox="1"/>
          <p:nvPr/>
        </p:nvSpPr>
        <p:spPr>
          <a:xfrm>
            <a:off x="6534441" y="2006101"/>
            <a:ext cx="5188818" cy="1122458"/>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tabLst/>
            </a:pPr>
            <a:r>
              <a:rPr kumimoji="0" lang="en-US" sz="1600" b="0" i="0" u="none" strike="noStrike" kern="0" cap="none" spc="0" normalizeH="0" baseline="0" noProof="0" dirty="0">
                <a:ln>
                  <a:noFill/>
                </a:ln>
                <a:solidFill>
                  <a:srgbClr val="000000"/>
                </a:solidFill>
                <a:effectLst/>
                <a:uLnTx/>
                <a:uFillTx/>
                <a:latin typeface="+mj-lt"/>
              </a:rPr>
              <a:t>Object Semantics + Relationship Semantics </a:t>
            </a:r>
            <a:br>
              <a:rPr kumimoji="0" lang="en-US" sz="1600" b="0" i="0" u="none" strike="noStrike" kern="0" cap="none" spc="0" normalizeH="0" baseline="0" noProof="0" dirty="0">
                <a:ln>
                  <a:noFill/>
                </a:ln>
                <a:solidFill>
                  <a:srgbClr val="000000"/>
                </a:solidFill>
                <a:effectLst/>
                <a:uLnTx/>
                <a:uFillTx/>
                <a:latin typeface="+mj-lt"/>
              </a:rPr>
            </a:br>
            <a:r>
              <a:rPr kumimoji="0" lang="en-US" sz="1600" b="0" i="0" u="none" strike="noStrike" kern="0" cap="none" spc="0" normalizeH="0" baseline="0" noProof="0" dirty="0">
                <a:ln>
                  <a:noFill/>
                </a:ln>
                <a:solidFill>
                  <a:srgbClr val="000000"/>
                </a:solidFill>
                <a:effectLst/>
                <a:uLnTx/>
                <a:uFillTx/>
                <a:latin typeface="+mj-lt"/>
              </a:rPr>
              <a:t>= 3D Scene Graph</a:t>
            </a:r>
          </a:p>
        </p:txBody>
      </p:sp>
      <p:pic>
        <p:nvPicPr>
          <p:cNvPr id="9" name="Content Placeholder 6">
            <a:extLst>
              <a:ext uri="{FF2B5EF4-FFF2-40B4-BE49-F238E27FC236}">
                <a16:creationId xmlns:a16="http://schemas.microsoft.com/office/drawing/2014/main" id="{CC99EC8E-1927-ACFE-D2AD-093326ADAE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950" y="1976046"/>
            <a:ext cx="5260410" cy="3932288"/>
          </a:xfrm>
          <a:prstGeom prst="rect">
            <a:avLst/>
          </a:prstGeom>
        </p:spPr>
      </p:pic>
      <p:pic>
        <p:nvPicPr>
          <p:cNvPr id="10" name="Content Placeholder 6">
            <a:extLst>
              <a:ext uri="{FF2B5EF4-FFF2-40B4-BE49-F238E27FC236}">
                <a16:creationId xmlns:a16="http://schemas.microsoft.com/office/drawing/2014/main" id="{0B923E93-4E53-14C0-F802-60FA5EF22622}"/>
              </a:ext>
            </a:extLst>
          </p:cNvPr>
          <p:cNvPicPr>
            <a:picLocks noChangeAspect="1"/>
          </p:cNvPicPr>
          <p:nvPr/>
        </p:nvPicPr>
        <p:blipFill rotWithShape="1">
          <a:blip r:embed="rId4">
            <a:extLst>
              <a:ext uri="{28A0092B-C50C-407E-A947-70E740481C1C}">
                <a14:useLocalDpi xmlns:a14="http://schemas.microsoft.com/office/drawing/2010/main" val="0"/>
              </a:ext>
            </a:extLst>
          </a:blip>
          <a:srcRect b="26542"/>
          <a:stretch/>
        </p:blipFill>
        <p:spPr>
          <a:xfrm>
            <a:off x="700906" y="1976046"/>
            <a:ext cx="5260410" cy="2888601"/>
          </a:xfrm>
          <a:prstGeom prst="rect">
            <a:avLst/>
          </a:prstGeom>
        </p:spPr>
      </p:pic>
      <p:pic>
        <p:nvPicPr>
          <p:cNvPr id="11" name="Content Placeholder 6">
            <a:extLst>
              <a:ext uri="{FF2B5EF4-FFF2-40B4-BE49-F238E27FC236}">
                <a16:creationId xmlns:a16="http://schemas.microsoft.com/office/drawing/2014/main" id="{308F95EF-6AE6-5927-ACD6-B24A35E81DC2}"/>
              </a:ext>
            </a:extLst>
          </p:cNvPr>
          <p:cNvPicPr>
            <a:picLocks noChangeAspect="1"/>
          </p:cNvPicPr>
          <p:nvPr/>
        </p:nvPicPr>
        <p:blipFill rotWithShape="1">
          <a:blip r:embed="rId4">
            <a:extLst>
              <a:ext uri="{28A0092B-C50C-407E-A947-70E740481C1C}">
                <a14:useLocalDpi xmlns:a14="http://schemas.microsoft.com/office/drawing/2010/main" val="0"/>
              </a:ext>
            </a:extLst>
          </a:blip>
          <a:srcRect b="51087"/>
          <a:stretch/>
        </p:blipFill>
        <p:spPr>
          <a:xfrm>
            <a:off x="701428" y="1976046"/>
            <a:ext cx="5260410" cy="1923401"/>
          </a:xfrm>
          <a:prstGeom prst="rect">
            <a:avLst/>
          </a:prstGeom>
        </p:spPr>
      </p:pic>
      <p:pic>
        <p:nvPicPr>
          <p:cNvPr id="12" name="Content Placeholder 6">
            <a:extLst>
              <a:ext uri="{FF2B5EF4-FFF2-40B4-BE49-F238E27FC236}">
                <a16:creationId xmlns:a16="http://schemas.microsoft.com/office/drawing/2014/main" id="{FE7FD00C-0E90-9503-B36A-B32EEE67916B}"/>
              </a:ext>
            </a:extLst>
          </p:cNvPr>
          <p:cNvPicPr>
            <a:picLocks noChangeAspect="1"/>
          </p:cNvPicPr>
          <p:nvPr/>
        </p:nvPicPr>
        <p:blipFill rotWithShape="1">
          <a:blip r:embed="rId4">
            <a:extLst>
              <a:ext uri="{28A0092B-C50C-407E-A947-70E740481C1C}">
                <a14:useLocalDpi xmlns:a14="http://schemas.microsoft.com/office/drawing/2010/main" val="0"/>
              </a:ext>
            </a:extLst>
          </a:blip>
          <a:srcRect b="75632"/>
          <a:stretch/>
        </p:blipFill>
        <p:spPr>
          <a:xfrm>
            <a:off x="701428" y="1976046"/>
            <a:ext cx="5260410" cy="958201"/>
          </a:xfrm>
          <a:prstGeom prst="rect">
            <a:avLst/>
          </a:prstGeom>
        </p:spPr>
      </p:pic>
      <p:pic>
        <p:nvPicPr>
          <p:cNvPr id="13" name="Content Placeholder 6">
            <a:extLst>
              <a:ext uri="{FF2B5EF4-FFF2-40B4-BE49-F238E27FC236}">
                <a16:creationId xmlns:a16="http://schemas.microsoft.com/office/drawing/2014/main" id="{55903FDA-8283-574A-7A98-680C13BA96A4}"/>
              </a:ext>
            </a:extLst>
          </p:cNvPr>
          <p:cNvPicPr>
            <a:picLocks noChangeAspect="1"/>
          </p:cNvPicPr>
          <p:nvPr/>
        </p:nvPicPr>
        <p:blipFill rotWithShape="1">
          <a:blip r:embed="rId4">
            <a:extLst>
              <a:ext uri="{28A0092B-C50C-407E-A947-70E740481C1C}">
                <a14:useLocalDpi xmlns:a14="http://schemas.microsoft.com/office/drawing/2010/main" val="0"/>
              </a:ext>
            </a:extLst>
          </a:blip>
          <a:srcRect r="24821" b="75632"/>
          <a:stretch/>
        </p:blipFill>
        <p:spPr>
          <a:xfrm>
            <a:off x="697377" y="1976046"/>
            <a:ext cx="3954717" cy="958201"/>
          </a:xfrm>
          <a:prstGeom prst="rect">
            <a:avLst/>
          </a:prstGeom>
        </p:spPr>
      </p:pic>
      <p:pic>
        <p:nvPicPr>
          <p:cNvPr id="14" name="Content Placeholder 6">
            <a:extLst>
              <a:ext uri="{FF2B5EF4-FFF2-40B4-BE49-F238E27FC236}">
                <a16:creationId xmlns:a16="http://schemas.microsoft.com/office/drawing/2014/main" id="{1DD45864-AA58-5496-AC14-BA787597CCD6}"/>
              </a:ext>
            </a:extLst>
          </p:cNvPr>
          <p:cNvPicPr>
            <a:picLocks noChangeAspect="1"/>
          </p:cNvPicPr>
          <p:nvPr/>
        </p:nvPicPr>
        <p:blipFill rotWithShape="1">
          <a:blip r:embed="rId4">
            <a:extLst>
              <a:ext uri="{28A0092B-C50C-407E-A947-70E740481C1C}">
                <a14:useLocalDpi xmlns:a14="http://schemas.microsoft.com/office/drawing/2010/main" val="0"/>
              </a:ext>
            </a:extLst>
          </a:blip>
          <a:srcRect r="50010" b="75632"/>
          <a:stretch/>
        </p:blipFill>
        <p:spPr>
          <a:xfrm>
            <a:off x="697378" y="1976046"/>
            <a:ext cx="2629683" cy="958201"/>
          </a:xfrm>
          <a:prstGeom prst="rect">
            <a:avLst/>
          </a:prstGeom>
        </p:spPr>
      </p:pic>
      <p:pic>
        <p:nvPicPr>
          <p:cNvPr id="15" name="Content Placeholder 6">
            <a:extLst>
              <a:ext uri="{FF2B5EF4-FFF2-40B4-BE49-F238E27FC236}">
                <a16:creationId xmlns:a16="http://schemas.microsoft.com/office/drawing/2014/main" id="{C13AB562-6D55-BAF9-2CAB-0CA39BCA2472}"/>
              </a:ext>
            </a:extLst>
          </p:cNvPr>
          <p:cNvPicPr>
            <a:picLocks noChangeAspect="1"/>
          </p:cNvPicPr>
          <p:nvPr/>
        </p:nvPicPr>
        <p:blipFill rotWithShape="1">
          <a:blip r:embed="rId4">
            <a:extLst>
              <a:ext uri="{28A0092B-C50C-407E-A947-70E740481C1C}">
                <a14:useLocalDpi xmlns:a14="http://schemas.microsoft.com/office/drawing/2010/main" val="0"/>
              </a:ext>
            </a:extLst>
          </a:blip>
          <a:srcRect t="1" r="74957" b="-2205"/>
          <a:stretch/>
        </p:blipFill>
        <p:spPr>
          <a:xfrm>
            <a:off x="701950" y="1976046"/>
            <a:ext cx="1317350" cy="4018901"/>
          </a:xfrm>
          <a:prstGeom prst="rect">
            <a:avLst/>
          </a:prstGeom>
        </p:spPr>
      </p:pic>
      <p:sp>
        <p:nvSpPr>
          <p:cNvPr id="16" name="Rectangle 15">
            <a:extLst>
              <a:ext uri="{FF2B5EF4-FFF2-40B4-BE49-F238E27FC236}">
                <a16:creationId xmlns:a16="http://schemas.microsoft.com/office/drawing/2014/main" id="{75B22B1B-6AC8-9676-C9E7-C73689D9A625}"/>
              </a:ext>
            </a:extLst>
          </p:cNvPr>
          <p:cNvSpPr/>
          <p:nvPr/>
        </p:nvSpPr>
        <p:spPr>
          <a:xfrm>
            <a:off x="1966123" y="2929257"/>
            <a:ext cx="1410980" cy="1030948"/>
          </a:xfrm>
          <a:prstGeom prst="rect">
            <a:avLst/>
          </a:prstGeom>
          <a:noFill/>
          <a:ln w="57150" cap="flat" cmpd="sng" algn="ctr">
            <a:solidFill>
              <a:srgbClr val="FF0000"/>
            </a:solidFill>
            <a:prstDash val="soli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7" name="Rectangle 16">
            <a:extLst>
              <a:ext uri="{FF2B5EF4-FFF2-40B4-BE49-F238E27FC236}">
                <a16:creationId xmlns:a16="http://schemas.microsoft.com/office/drawing/2014/main" id="{B9A06DF6-D9EE-18DB-2965-1A9B794073D7}"/>
              </a:ext>
            </a:extLst>
          </p:cNvPr>
          <p:cNvSpPr/>
          <p:nvPr/>
        </p:nvSpPr>
        <p:spPr>
          <a:xfrm>
            <a:off x="3291830" y="3854506"/>
            <a:ext cx="1410980" cy="1030948"/>
          </a:xfrm>
          <a:prstGeom prst="rect">
            <a:avLst/>
          </a:prstGeom>
          <a:noFill/>
          <a:ln w="57150" cap="flat" cmpd="sng" algn="ctr">
            <a:solidFill>
              <a:srgbClr val="FF0000"/>
            </a:solidFill>
            <a:prstDash val="soli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24359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5EDF-FB06-3873-1C82-6965220F8345}"/>
              </a:ext>
            </a:extLst>
          </p:cNvPr>
          <p:cNvSpPr>
            <a:spLocks noGrp="1"/>
          </p:cNvSpPr>
          <p:nvPr>
            <p:ph type="title" idx="4294967295"/>
          </p:nvPr>
        </p:nvSpPr>
        <p:spPr>
          <a:xfrm>
            <a:off x="422031" y="365125"/>
            <a:ext cx="10931769" cy="602581"/>
          </a:xfrm>
        </p:spPr>
        <p:txBody>
          <a:bodyPr>
            <a:normAutofit fontScale="90000"/>
          </a:bodyPr>
          <a:lstStyle/>
          <a:p>
            <a:r>
              <a:rPr lang="en-US" dirty="0"/>
              <a:t>3D Relationship Reasoning</a:t>
            </a:r>
          </a:p>
        </p:txBody>
      </p:sp>
      <p:sp>
        <p:nvSpPr>
          <p:cNvPr id="4" name="Slide Number Placeholder 3">
            <a:extLst>
              <a:ext uri="{FF2B5EF4-FFF2-40B4-BE49-F238E27FC236}">
                <a16:creationId xmlns:a16="http://schemas.microsoft.com/office/drawing/2014/main" id="{9B2C835E-CDD8-49C3-D565-96B85A3084E0}"/>
              </a:ext>
            </a:extLst>
          </p:cNvPr>
          <p:cNvSpPr>
            <a:spLocks noGrp="1"/>
          </p:cNvSpPr>
          <p:nvPr>
            <p:ph type="sldNum" sz="quarter" idx="12"/>
          </p:nvPr>
        </p:nvSpPr>
        <p:spPr/>
        <p:txBody>
          <a:bodyPr/>
          <a:lstStyle/>
          <a:p>
            <a:fld id="{BB18FC55-2971-42FD-9291-C4F9D80869B9}" type="slidenum">
              <a:rPr lang="en-US" smtClean="0"/>
              <a:pPr/>
              <a:t>19</a:t>
            </a:fld>
            <a:endParaRPr lang="en-US" dirty="0"/>
          </a:p>
        </p:txBody>
      </p:sp>
      <p:sp>
        <p:nvSpPr>
          <p:cNvPr id="5" name="TextBox 4">
            <a:extLst>
              <a:ext uri="{FF2B5EF4-FFF2-40B4-BE49-F238E27FC236}">
                <a16:creationId xmlns:a16="http://schemas.microsoft.com/office/drawing/2014/main" id="{464D493D-3B49-E9D0-05FA-4D9582D75763}"/>
              </a:ext>
            </a:extLst>
          </p:cNvPr>
          <p:cNvSpPr txBox="1"/>
          <p:nvPr/>
        </p:nvSpPr>
        <p:spPr>
          <a:xfrm>
            <a:off x="3487850" y="1199832"/>
            <a:ext cx="5019350" cy="304911"/>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b="0" i="1" u="sng" strike="noStrike" kern="0" cap="none" spc="0" normalizeH="0" baseline="0" noProof="0" dirty="0">
                <a:ln>
                  <a:noFill/>
                </a:ln>
                <a:solidFill>
                  <a:srgbClr val="000000"/>
                </a:solidFill>
                <a:effectLst/>
                <a:uLnTx/>
                <a:uFillTx/>
              </a:rPr>
              <a:t>Interactive Relationship Extraction</a:t>
            </a:r>
          </a:p>
        </p:txBody>
      </p:sp>
      <p:pic>
        <p:nvPicPr>
          <p:cNvPr id="6" name="Content Placeholder 6">
            <a:extLst>
              <a:ext uri="{FF2B5EF4-FFF2-40B4-BE49-F238E27FC236}">
                <a16:creationId xmlns:a16="http://schemas.microsoft.com/office/drawing/2014/main" id="{96D8EB92-750A-6A2C-0738-2E99E65CB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831" y="1571126"/>
            <a:ext cx="6741381" cy="5039351"/>
          </a:xfrm>
          <a:prstGeom prst="rect">
            <a:avLst/>
          </a:prstGeom>
        </p:spPr>
      </p:pic>
      <p:pic>
        <p:nvPicPr>
          <p:cNvPr id="7" name="Content Placeholder 6">
            <a:extLst>
              <a:ext uri="{FF2B5EF4-FFF2-40B4-BE49-F238E27FC236}">
                <a16:creationId xmlns:a16="http://schemas.microsoft.com/office/drawing/2014/main" id="{43E6D106-CC8E-9420-899F-60ECC925608A}"/>
              </a:ext>
            </a:extLst>
          </p:cNvPr>
          <p:cNvPicPr>
            <a:picLocks noChangeAspect="1"/>
          </p:cNvPicPr>
          <p:nvPr/>
        </p:nvPicPr>
        <p:blipFill rotWithShape="1">
          <a:blip r:embed="rId3">
            <a:extLst>
              <a:ext uri="{28A0092B-C50C-407E-A947-70E740481C1C}">
                <a14:useLocalDpi xmlns:a14="http://schemas.microsoft.com/office/drawing/2010/main" val="0"/>
              </a:ext>
            </a:extLst>
          </a:blip>
          <a:srcRect b="26542"/>
          <a:stretch/>
        </p:blipFill>
        <p:spPr>
          <a:xfrm>
            <a:off x="2724787" y="1571127"/>
            <a:ext cx="6741381" cy="3701833"/>
          </a:xfrm>
          <a:prstGeom prst="rect">
            <a:avLst/>
          </a:prstGeom>
        </p:spPr>
      </p:pic>
      <p:pic>
        <p:nvPicPr>
          <p:cNvPr id="8" name="Content Placeholder 6">
            <a:extLst>
              <a:ext uri="{FF2B5EF4-FFF2-40B4-BE49-F238E27FC236}">
                <a16:creationId xmlns:a16="http://schemas.microsoft.com/office/drawing/2014/main" id="{5F133542-45E7-3296-1ADD-9EE06C4ADDEF}"/>
              </a:ext>
            </a:extLst>
          </p:cNvPr>
          <p:cNvPicPr>
            <a:picLocks noChangeAspect="1"/>
          </p:cNvPicPr>
          <p:nvPr/>
        </p:nvPicPr>
        <p:blipFill rotWithShape="1">
          <a:blip r:embed="rId3">
            <a:extLst>
              <a:ext uri="{28A0092B-C50C-407E-A947-70E740481C1C}">
                <a14:useLocalDpi xmlns:a14="http://schemas.microsoft.com/office/drawing/2010/main" val="0"/>
              </a:ext>
            </a:extLst>
          </a:blip>
          <a:srcRect b="51087"/>
          <a:stretch/>
        </p:blipFill>
        <p:spPr>
          <a:xfrm>
            <a:off x="2725309" y="1571127"/>
            <a:ext cx="6741381" cy="2464899"/>
          </a:xfrm>
          <a:prstGeom prst="rect">
            <a:avLst/>
          </a:prstGeom>
        </p:spPr>
      </p:pic>
      <p:pic>
        <p:nvPicPr>
          <p:cNvPr id="9" name="Content Placeholder 6">
            <a:extLst>
              <a:ext uri="{FF2B5EF4-FFF2-40B4-BE49-F238E27FC236}">
                <a16:creationId xmlns:a16="http://schemas.microsoft.com/office/drawing/2014/main" id="{C87600CB-4871-2BDF-0E31-1F87A2AF4F86}"/>
              </a:ext>
            </a:extLst>
          </p:cNvPr>
          <p:cNvPicPr>
            <a:picLocks noChangeAspect="1"/>
          </p:cNvPicPr>
          <p:nvPr/>
        </p:nvPicPr>
        <p:blipFill rotWithShape="1">
          <a:blip r:embed="rId3">
            <a:extLst>
              <a:ext uri="{28A0092B-C50C-407E-A947-70E740481C1C}">
                <a14:useLocalDpi xmlns:a14="http://schemas.microsoft.com/office/drawing/2010/main" val="0"/>
              </a:ext>
            </a:extLst>
          </a:blip>
          <a:srcRect b="75632"/>
          <a:stretch/>
        </p:blipFill>
        <p:spPr>
          <a:xfrm>
            <a:off x="2725310" y="1571127"/>
            <a:ext cx="6741382" cy="1227965"/>
          </a:xfrm>
          <a:prstGeom prst="rect">
            <a:avLst/>
          </a:prstGeom>
        </p:spPr>
      </p:pic>
      <p:pic>
        <p:nvPicPr>
          <p:cNvPr id="10" name="Content Placeholder 6">
            <a:extLst>
              <a:ext uri="{FF2B5EF4-FFF2-40B4-BE49-F238E27FC236}">
                <a16:creationId xmlns:a16="http://schemas.microsoft.com/office/drawing/2014/main" id="{2A5B2B38-AB1E-1EDA-85A4-6339D9CBFB8C}"/>
              </a:ext>
            </a:extLst>
          </p:cNvPr>
          <p:cNvPicPr>
            <a:picLocks noChangeAspect="1"/>
          </p:cNvPicPr>
          <p:nvPr/>
        </p:nvPicPr>
        <p:blipFill rotWithShape="1">
          <a:blip r:embed="rId3">
            <a:extLst>
              <a:ext uri="{28A0092B-C50C-407E-A947-70E740481C1C}">
                <a14:useLocalDpi xmlns:a14="http://schemas.microsoft.com/office/drawing/2010/main" val="0"/>
              </a:ext>
            </a:extLst>
          </a:blip>
          <a:srcRect r="24821" b="75632"/>
          <a:stretch/>
        </p:blipFill>
        <p:spPr>
          <a:xfrm>
            <a:off x="2721259" y="1571127"/>
            <a:ext cx="5068095" cy="1227965"/>
          </a:xfrm>
          <a:prstGeom prst="rect">
            <a:avLst/>
          </a:prstGeom>
        </p:spPr>
      </p:pic>
      <p:pic>
        <p:nvPicPr>
          <p:cNvPr id="11" name="Content Placeholder 6">
            <a:extLst>
              <a:ext uri="{FF2B5EF4-FFF2-40B4-BE49-F238E27FC236}">
                <a16:creationId xmlns:a16="http://schemas.microsoft.com/office/drawing/2014/main" id="{0DA7851C-4F0A-689F-5362-1B3E0ABBB78F}"/>
              </a:ext>
            </a:extLst>
          </p:cNvPr>
          <p:cNvPicPr>
            <a:picLocks noChangeAspect="1"/>
          </p:cNvPicPr>
          <p:nvPr/>
        </p:nvPicPr>
        <p:blipFill rotWithShape="1">
          <a:blip r:embed="rId3">
            <a:extLst>
              <a:ext uri="{28A0092B-C50C-407E-A947-70E740481C1C}">
                <a14:useLocalDpi xmlns:a14="http://schemas.microsoft.com/office/drawing/2010/main" val="0"/>
              </a:ext>
            </a:extLst>
          </a:blip>
          <a:srcRect r="50010" b="75632"/>
          <a:stretch/>
        </p:blipFill>
        <p:spPr>
          <a:xfrm>
            <a:off x="2721260" y="1571127"/>
            <a:ext cx="3370022" cy="1227965"/>
          </a:xfrm>
          <a:prstGeom prst="rect">
            <a:avLst/>
          </a:prstGeom>
        </p:spPr>
      </p:pic>
      <p:pic>
        <p:nvPicPr>
          <p:cNvPr id="12" name="Content Placeholder 6">
            <a:extLst>
              <a:ext uri="{FF2B5EF4-FFF2-40B4-BE49-F238E27FC236}">
                <a16:creationId xmlns:a16="http://schemas.microsoft.com/office/drawing/2014/main" id="{7820F6D5-FD71-D47F-2BB0-B0E2C73AD5B0}"/>
              </a:ext>
            </a:extLst>
          </p:cNvPr>
          <p:cNvPicPr>
            <a:picLocks noChangeAspect="1"/>
          </p:cNvPicPr>
          <p:nvPr/>
        </p:nvPicPr>
        <p:blipFill rotWithShape="1">
          <a:blip r:embed="rId3">
            <a:extLst>
              <a:ext uri="{28A0092B-C50C-407E-A947-70E740481C1C}">
                <a14:useLocalDpi xmlns:a14="http://schemas.microsoft.com/office/drawing/2010/main" val="0"/>
              </a:ext>
            </a:extLst>
          </a:blip>
          <a:srcRect t="1" r="74957" b="-2205"/>
          <a:stretch/>
        </p:blipFill>
        <p:spPr>
          <a:xfrm>
            <a:off x="2725831" y="1571127"/>
            <a:ext cx="1688225" cy="5150348"/>
          </a:xfrm>
          <a:prstGeom prst="rect">
            <a:avLst/>
          </a:prstGeom>
        </p:spPr>
      </p:pic>
      <p:sp>
        <p:nvSpPr>
          <p:cNvPr id="13" name="Rectangle 12">
            <a:extLst>
              <a:ext uri="{FF2B5EF4-FFF2-40B4-BE49-F238E27FC236}">
                <a16:creationId xmlns:a16="http://schemas.microsoft.com/office/drawing/2014/main" id="{E8774943-E927-B255-44B1-B7FF9B3439B3}"/>
              </a:ext>
            </a:extLst>
          </p:cNvPr>
          <p:cNvSpPr/>
          <p:nvPr/>
        </p:nvSpPr>
        <p:spPr>
          <a:xfrm>
            <a:off x="4345382" y="2737717"/>
            <a:ext cx="1808215" cy="1321192"/>
          </a:xfrm>
          <a:prstGeom prst="rect">
            <a:avLst/>
          </a:prstGeom>
          <a:noFill/>
          <a:ln w="57150" cap="flat" cmpd="sng" algn="ctr">
            <a:solidFill>
              <a:srgbClr val="FF0000"/>
            </a:solidFill>
            <a:prstDash val="soli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4" name="Rectangle 13">
            <a:extLst>
              <a:ext uri="{FF2B5EF4-FFF2-40B4-BE49-F238E27FC236}">
                <a16:creationId xmlns:a16="http://schemas.microsoft.com/office/drawing/2014/main" id="{667AFA3A-DC54-0045-951E-225195E0DEBA}"/>
              </a:ext>
            </a:extLst>
          </p:cNvPr>
          <p:cNvSpPr/>
          <p:nvPr/>
        </p:nvSpPr>
        <p:spPr>
          <a:xfrm>
            <a:off x="6036004" y="3981748"/>
            <a:ext cx="1808215" cy="1321192"/>
          </a:xfrm>
          <a:prstGeom prst="rect">
            <a:avLst/>
          </a:prstGeom>
          <a:noFill/>
          <a:ln w="57150" cap="flat" cmpd="sng" algn="ctr">
            <a:solidFill>
              <a:srgbClr val="FF0000"/>
            </a:solidFill>
            <a:prstDash val="soli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58360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6"/>
          <p:cNvSpPr txBox="1">
            <a:spLocks noGrp="1"/>
          </p:cNvSpPr>
          <p:nvPr>
            <p:ph type="title" idx="4294967295"/>
          </p:nvPr>
        </p:nvSpPr>
        <p:spPr>
          <a:xfrm>
            <a:off x="422031" y="365125"/>
            <a:ext cx="10931769" cy="60258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Light"/>
              <a:buNone/>
            </a:pPr>
            <a:r>
              <a:rPr lang="en-US"/>
              <a:t>NeRF</a:t>
            </a:r>
            <a:endParaRPr/>
          </a:p>
        </p:txBody>
      </p:sp>
      <p:sp>
        <p:nvSpPr>
          <p:cNvPr id="137" name="Google Shape;137;p16"/>
          <p:cNvSpPr txBox="1">
            <a:spLocks noGrp="1"/>
          </p:cNvSpPr>
          <p:nvPr>
            <p:ph type="sldNum" idx="12"/>
          </p:nvPr>
        </p:nvSpPr>
        <p:spPr>
          <a:xfrm>
            <a:off x="8610600" y="6356350"/>
            <a:ext cx="338292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138" name="Google Shape;138;p16"/>
          <p:cNvPicPr preferRelativeResize="0"/>
          <p:nvPr/>
        </p:nvPicPr>
        <p:blipFill rotWithShape="1">
          <a:blip r:embed="rId3">
            <a:alphaModFix/>
          </a:blip>
          <a:srcRect t="43937"/>
          <a:stretch/>
        </p:blipFill>
        <p:spPr>
          <a:xfrm>
            <a:off x="303886" y="3429000"/>
            <a:ext cx="11584228" cy="2399772"/>
          </a:xfrm>
          <a:prstGeom prst="rect">
            <a:avLst/>
          </a:prstGeom>
          <a:noFill/>
          <a:ln>
            <a:noFill/>
          </a:ln>
        </p:spPr>
      </p:pic>
      <p:sp>
        <p:nvSpPr>
          <p:cNvPr id="139" name="Google Shape;139;p16"/>
          <p:cNvSpPr/>
          <p:nvPr/>
        </p:nvSpPr>
        <p:spPr>
          <a:xfrm>
            <a:off x="8249246" y="3716166"/>
            <a:ext cx="3638868" cy="510359"/>
          </a:xfrm>
          <a:prstGeom prst="rect">
            <a:avLst/>
          </a:prstGeom>
          <a:solidFill>
            <a:schemeClr val="l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140" name="Google Shape;140;p16"/>
          <p:cNvPicPr preferRelativeResize="0"/>
          <p:nvPr/>
        </p:nvPicPr>
        <p:blipFill rotWithShape="1">
          <a:blip r:embed="rId3">
            <a:alphaModFix/>
          </a:blip>
          <a:srcRect l="55158" t="54942" r="31581" b="43796"/>
          <a:stretch/>
        </p:blipFill>
        <p:spPr>
          <a:xfrm>
            <a:off x="6629246" y="4010761"/>
            <a:ext cx="1620000" cy="72000"/>
          </a:xfrm>
          <a:prstGeom prst="rect">
            <a:avLst/>
          </a:prstGeom>
          <a:noFill/>
          <a:ln>
            <a:noFill/>
          </a:ln>
        </p:spPr>
      </p:pic>
      <p:sp>
        <p:nvSpPr>
          <p:cNvPr id="141" name="Google Shape;141;p16"/>
          <p:cNvSpPr/>
          <p:nvPr/>
        </p:nvSpPr>
        <p:spPr>
          <a:xfrm>
            <a:off x="714375" y="3590925"/>
            <a:ext cx="1724025" cy="380420"/>
          </a:xfrm>
          <a:prstGeom prst="rect">
            <a:avLst/>
          </a:prstGeom>
          <a:solidFill>
            <a:schemeClr val="l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142" name="Google Shape;142;p16"/>
          <p:cNvSpPr/>
          <p:nvPr/>
        </p:nvSpPr>
        <p:spPr>
          <a:xfrm>
            <a:off x="10424160" y="4226525"/>
            <a:ext cx="1463954" cy="396275"/>
          </a:xfrm>
          <a:prstGeom prst="rect">
            <a:avLst/>
          </a:prstGeom>
          <a:solidFill>
            <a:schemeClr val="l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143" name="Google Shape;143;p16"/>
          <p:cNvPicPr preferRelativeResize="0"/>
          <p:nvPr/>
        </p:nvPicPr>
        <p:blipFill rotWithShape="1">
          <a:blip r:embed="rId4">
            <a:alphaModFix/>
          </a:blip>
          <a:srcRect l="16811" t="21700" r="20168" b="45020"/>
          <a:stretch/>
        </p:blipFill>
        <p:spPr>
          <a:xfrm flipH="1">
            <a:off x="2029968" y="3508308"/>
            <a:ext cx="6127200" cy="2276176"/>
          </a:xfrm>
          <a:custGeom>
            <a:avLst/>
            <a:gdLst/>
            <a:ahLst/>
            <a:cxnLst/>
            <a:rect l="l" t="t" r="r" b="b"/>
            <a:pathLst>
              <a:path w="6127200" h="2276176" extrusionOk="0">
                <a:moveTo>
                  <a:pt x="5076559" y="0"/>
                </a:moveTo>
                <a:lnTo>
                  <a:pt x="0" y="0"/>
                </a:lnTo>
                <a:lnTo>
                  <a:pt x="0" y="2276176"/>
                </a:lnTo>
                <a:lnTo>
                  <a:pt x="6127200" y="2276176"/>
                </a:lnTo>
                <a:lnTo>
                  <a:pt x="6127200" y="1050641"/>
                </a:lnTo>
                <a:close/>
              </a:path>
            </a:pathLst>
          </a:custGeom>
          <a:noFill/>
          <a:ln>
            <a:noFill/>
          </a:ln>
        </p:spPr>
      </p:pic>
      <p:pic>
        <p:nvPicPr>
          <p:cNvPr id="3" name="Picture 2" descr="A kitchen with a yellow countertop&#10;&#10;AI-generated content may be incorrect.">
            <a:extLst>
              <a:ext uri="{FF2B5EF4-FFF2-40B4-BE49-F238E27FC236}">
                <a16:creationId xmlns:a16="http://schemas.microsoft.com/office/drawing/2014/main" id="{89E16AF9-6CA6-3E3F-4DDB-23DFCAD13C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223563" y="1701522"/>
            <a:ext cx="2080127" cy="1544400"/>
          </a:xfrm>
          <a:prstGeom prst="rect">
            <a:avLst/>
          </a:prstGeom>
          <a:ln w="57150">
            <a:solidFill>
              <a:schemeClr val="tx1"/>
            </a:solidFill>
          </a:ln>
          <a:effectLst/>
        </p:spPr>
      </p:pic>
      <p:pic>
        <p:nvPicPr>
          <p:cNvPr id="10" name="Picture 9" descr="A kitchen with white cabinets and yellow countertop&#10;&#10;AI-generated content may be incorrect.">
            <a:extLst>
              <a:ext uri="{FF2B5EF4-FFF2-40B4-BE49-F238E27FC236}">
                <a16:creationId xmlns:a16="http://schemas.microsoft.com/office/drawing/2014/main" id="{68D935BC-401C-6719-138C-E50F353387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830073" y="1701522"/>
            <a:ext cx="2080127" cy="1544400"/>
          </a:xfrm>
          <a:prstGeom prst="rect">
            <a:avLst/>
          </a:prstGeom>
          <a:ln w="57150">
            <a:solidFill>
              <a:schemeClr val="tx1"/>
            </a:solidFill>
          </a:ln>
        </p:spPr>
      </p:pic>
      <p:pic>
        <p:nvPicPr>
          <p:cNvPr id="12" name="Picture 11" descr="A kitchen with white cabinets and yellow countertop&#10;&#10;AI-generated content may be incorrect.">
            <a:extLst>
              <a:ext uri="{FF2B5EF4-FFF2-40B4-BE49-F238E27FC236}">
                <a16:creationId xmlns:a16="http://schemas.microsoft.com/office/drawing/2014/main" id="{A032C970-35B8-EF08-82F5-5D0E474343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36582" y="1701522"/>
            <a:ext cx="2080127" cy="1544400"/>
          </a:xfrm>
          <a:prstGeom prst="rect">
            <a:avLst/>
          </a:prstGeom>
          <a:ln w="57150">
            <a:solidFill>
              <a:schemeClr val="tx1"/>
            </a:solid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B680-B2B9-44D3-2B85-D3AD7567D971}"/>
              </a:ext>
            </a:extLst>
          </p:cNvPr>
          <p:cNvSpPr>
            <a:spLocks noGrp="1"/>
          </p:cNvSpPr>
          <p:nvPr>
            <p:ph type="title" idx="4294967295"/>
          </p:nvPr>
        </p:nvSpPr>
        <p:spPr>
          <a:xfrm>
            <a:off x="422031" y="365125"/>
            <a:ext cx="10931769" cy="602581"/>
          </a:xfrm>
        </p:spPr>
        <p:txBody>
          <a:bodyPr>
            <a:normAutofit fontScale="90000"/>
          </a:bodyPr>
          <a:lstStyle/>
          <a:p>
            <a:r>
              <a:rPr lang="en-US" dirty="0"/>
              <a:t>3D Relationship Reasoning</a:t>
            </a:r>
          </a:p>
        </p:txBody>
      </p:sp>
      <p:sp>
        <p:nvSpPr>
          <p:cNvPr id="4" name="Slide Number Placeholder 3">
            <a:extLst>
              <a:ext uri="{FF2B5EF4-FFF2-40B4-BE49-F238E27FC236}">
                <a16:creationId xmlns:a16="http://schemas.microsoft.com/office/drawing/2014/main" id="{3F7CA1D4-7B39-6D90-BC91-663935B9A385}"/>
              </a:ext>
            </a:extLst>
          </p:cNvPr>
          <p:cNvSpPr>
            <a:spLocks noGrp="1"/>
          </p:cNvSpPr>
          <p:nvPr>
            <p:ph type="sldNum" sz="quarter" idx="12"/>
          </p:nvPr>
        </p:nvSpPr>
        <p:spPr/>
        <p:txBody>
          <a:bodyPr/>
          <a:lstStyle/>
          <a:p>
            <a:fld id="{BB18FC55-2971-42FD-9291-C4F9D80869B9}" type="slidenum">
              <a:rPr lang="en-US" smtClean="0"/>
              <a:pPr/>
              <a:t>20</a:t>
            </a:fld>
            <a:endParaRPr lang="en-US" dirty="0"/>
          </a:p>
        </p:txBody>
      </p:sp>
      <p:pic>
        <p:nvPicPr>
          <p:cNvPr id="3" name="Picture 2">
            <a:extLst>
              <a:ext uri="{FF2B5EF4-FFF2-40B4-BE49-F238E27FC236}">
                <a16:creationId xmlns:a16="http://schemas.microsoft.com/office/drawing/2014/main" id="{C51E0557-F551-2573-DDF9-7D3CF5867C6F}"/>
              </a:ext>
            </a:extLst>
          </p:cNvPr>
          <p:cNvPicPr>
            <a:picLocks noChangeAspect="1"/>
          </p:cNvPicPr>
          <p:nvPr/>
        </p:nvPicPr>
        <p:blipFill rotWithShape="1">
          <a:blip r:embed="rId3"/>
          <a:srcRect t="19980" b="19839"/>
          <a:stretch/>
        </p:blipFill>
        <p:spPr>
          <a:xfrm>
            <a:off x="418215" y="2277372"/>
            <a:ext cx="4869726" cy="3111924"/>
          </a:xfrm>
          <a:prstGeom prst="rect">
            <a:avLst/>
          </a:prstGeom>
        </p:spPr>
      </p:pic>
      <p:sp>
        <p:nvSpPr>
          <p:cNvPr id="9" name="TextBox 8">
            <a:extLst>
              <a:ext uri="{FF2B5EF4-FFF2-40B4-BE49-F238E27FC236}">
                <a16:creationId xmlns:a16="http://schemas.microsoft.com/office/drawing/2014/main" id="{BB01FCD5-8C1B-9D4F-C1B7-D9BE366EEE20}"/>
              </a:ext>
            </a:extLst>
          </p:cNvPr>
          <p:cNvSpPr txBox="1"/>
          <p:nvPr/>
        </p:nvSpPr>
        <p:spPr>
          <a:xfrm>
            <a:off x="163644" y="1717902"/>
            <a:ext cx="5378868" cy="20319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Complex Open-Vocabulary Instance Segmentation</a:t>
            </a:r>
            <a:b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b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 (new benchmark)</a:t>
            </a:r>
          </a:p>
        </p:txBody>
      </p:sp>
      <p:grpSp>
        <p:nvGrpSpPr>
          <p:cNvPr id="10" name="Group 9">
            <a:extLst>
              <a:ext uri="{FF2B5EF4-FFF2-40B4-BE49-F238E27FC236}">
                <a16:creationId xmlns:a16="http://schemas.microsoft.com/office/drawing/2014/main" id="{64F622FC-CC3C-AD61-35D0-026BA67426BD}"/>
              </a:ext>
            </a:extLst>
          </p:cNvPr>
          <p:cNvGrpSpPr/>
          <p:nvPr/>
        </p:nvGrpSpPr>
        <p:grpSpPr>
          <a:xfrm>
            <a:off x="5754917" y="1127342"/>
            <a:ext cx="6067630" cy="5267108"/>
            <a:chOff x="5754917" y="1127342"/>
            <a:chExt cx="6067630" cy="5267108"/>
          </a:xfrm>
        </p:grpSpPr>
        <p:pic>
          <p:nvPicPr>
            <p:cNvPr id="11" name="Picture 10">
              <a:extLst>
                <a:ext uri="{FF2B5EF4-FFF2-40B4-BE49-F238E27FC236}">
                  <a16:creationId xmlns:a16="http://schemas.microsoft.com/office/drawing/2014/main" id="{72938FEA-792C-119D-A2C2-4A6CA13126FA}"/>
                </a:ext>
              </a:extLst>
            </p:cNvPr>
            <p:cNvPicPr>
              <a:picLocks noChangeAspect="1"/>
            </p:cNvPicPr>
            <p:nvPr/>
          </p:nvPicPr>
          <p:blipFill rotWithShape="1">
            <a:blip r:embed="rId4"/>
            <a:srcRect b="33050"/>
            <a:stretch/>
          </p:blipFill>
          <p:spPr>
            <a:xfrm>
              <a:off x="5754917" y="1635879"/>
              <a:ext cx="6067630" cy="2762928"/>
            </a:xfrm>
            <a:prstGeom prst="rect">
              <a:avLst/>
            </a:prstGeom>
          </p:spPr>
        </p:pic>
        <p:sp>
          <p:nvSpPr>
            <p:cNvPr id="12" name="TextBox 11">
              <a:extLst>
                <a:ext uri="{FF2B5EF4-FFF2-40B4-BE49-F238E27FC236}">
                  <a16:creationId xmlns:a16="http://schemas.microsoft.com/office/drawing/2014/main" id="{302E24EE-6D20-D769-E437-DD3684B0E420}"/>
                </a:ext>
              </a:extLst>
            </p:cNvPr>
            <p:cNvSpPr txBox="1"/>
            <p:nvPr/>
          </p:nvSpPr>
          <p:spPr>
            <a:xfrm>
              <a:off x="6223664" y="1127342"/>
              <a:ext cx="5130136" cy="455178"/>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Understanding Relationships is very important and fills a gap in current 3D Scene Understanding models! </a:t>
              </a:r>
            </a:p>
          </p:txBody>
        </p:sp>
        <p:pic>
          <p:nvPicPr>
            <p:cNvPr id="13" name="Picture 12">
              <a:extLst>
                <a:ext uri="{FF2B5EF4-FFF2-40B4-BE49-F238E27FC236}">
                  <a16:creationId xmlns:a16="http://schemas.microsoft.com/office/drawing/2014/main" id="{529D7AD2-5F5C-B577-36DC-D21224E3D43C}"/>
                </a:ext>
              </a:extLst>
            </p:cNvPr>
            <p:cNvPicPr>
              <a:picLocks noChangeAspect="1"/>
            </p:cNvPicPr>
            <p:nvPr/>
          </p:nvPicPr>
          <p:blipFill>
            <a:blip r:embed="rId5"/>
            <a:stretch>
              <a:fillRect/>
            </a:stretch>
          </p:blipFill>
          <p:spPr>
            <a:xfrm>
              <a:off x="5811158" y="4588253"/>
              <a:ext cx="5962627" cy="1806197"/>
            </a:xfrm>
            <a:prstGeom prst="rect">
              <a:avLst/>
            </a:prstGeom>
          </p:spPr>
        </p:pic>
      </p:grpSp>
    </p:spTree>
    <p:extLst>
      <p:ext uri="{BB962C8B-B14F-4D97-AF65-F5344CB8AC3E}">
        <p14:creationId xmlns:p14="http://schemas.microsoft.com/office/powerpoint/2010/main" val="1392449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149" name="Google Shape;149;p17"/>
          <p:cNvGrpSpPr/>
          <p:nvPr/>
        </p:nvGrpSpPr>
        <p:grpSpPr>
          <a:xfrm>
            <a:off x="452963" y="1917408"/>
            <a:ext cx="6028803" cy="1411293"/>
            <a:chOff x="452963" y="1917408"/>
            <a:chExt cx="6028803" cy="1411293"/>
          </a:xfrm>
        </p:grpSpPr>
        <p:pic>
          <p:nvPicPr>
            <p:cNvPr id="150" name="Google Shape;150;p17"/>
            <p:cNvPicPr preferRelativeResize="0"/>
            <p:nvPr/>
          </p:nvPicPr>
          <p:blipFill rotWithShape="1">
            <a:blip r:embed="rId3">
              <a:alphaModFix/>
            </a:blip>
            <a:srcRect l="3029" t="6666" r="3179" b="76173"/>
            <a:stretch/>
          </p:blipFill>
          <p:spPr>
            <a:xfrm flipH="1">
              <a:off x="452963" y="1917700"/>
              <a:ext cx="2832636" cy="1409437"/>
            </a:xfrm>
            <a:prstGeom prst="rect">
              <a:avLst/>
            </a:prstGeom>
            <a:noFill/>
            <a:ln w="57150" cap="flat" cmpd="sng">
              <a:solidFill>
                <a:srgbClr val="659D45"/>
              </a:solidFill>
              <a:prstDash val="solid"/>
              <a:round/>
              <a:headEnd type="none" w="sm" len="sm"/>
              <a:tailEnd type="none" w="sm" len="sm"/>
            </a:ln>
          </p:spPr>
        </p:pic>
        <p:pic>
          <p:nvPicPr>
            <p:cNvPr id="151" name="Google Shape;151;p17"/>
            <p:cNvPicPr preferRelativeResize="0"/>
            <p:nvPr/>
          </p:nvPicPr>
          <p:blipFill rotWithShape="1">
            <a:blip r:embed="rId3">
              <a:alphaModFix/>
            </a:blip>
            <a:srcRect l="3029" t="77592" r="3179" b="5061"/>
            <a:stretch/>
          </p:blipFill>
          <p:spPr>
            <a:xfrm flipH="1">
              <a:off x="3649130" y="1917408"/>
              <a:ext cx="2832636" cy="1411293"/>
            </a:xfrm>
            <a:prstGeom prst="rect">
              <a:avLst/>
            </a:prstGeom>
            <a:noFill/>
            <a:ln w="57150" cap="flat" cmpd="sng">
              <a:solidFill>
                <a:srgbClr val="16939B"/>
              </a:solidFill>
              <a:prstDash val="solid"/>
              <a:round/>
              <a:headEnd type="none" w="sm" len="sm"/>
              <a:tailEnd type="none" w="sm" len="sm"/>
            </a:ln>
          </p:spPr>
        </p:pic>
        <p:sp>
          <p:nvSpPr>
            <p:cNvPr id="152" name="Google Shape;152;p17"/>
            <p:cNvSpPr/>
            <p:nvPr/>
          </p:nvSpPr>
          <p:spPr>
            <a:xfrm>
              <a:off x="2150110" y="1953260"/>
              <a:ext cx="1082700" cy="381000"/>
            </a:xfrm>
            <a:prstGeom prst="roundRect">
              <a:avLst>
                <a:gd name="adj" fmla="val 16667"/>
              </a:avLst>
            </a:prstGeom>
            <a:solidFill>
              <a:srgbClr val="C7EDFC">
                <a:alpha val="6391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i="1">
                  <a:solidFill>
                    <a:schemeClr val="dk1"/>
                  </a:solidFill>
                  <a:latin typeface="Times New Roman"/>
                  <a:ea typeface="Times New Roman"/>
                  <a:cs typeface="Times New Roman"/>
                  <a:sym typeface="Times New Roman"/>
                </a:rPr>
                <a:t>Soap</a:t>
              </a:r>
              <a:endParaRPr/>
            </a:p>
          </p:txBody>
        </p:sp>
        <p:sp>
          <p:nvSpPr>
            <p:cNvPr id="153" name="Google Shape;153;p17"/>
            <p:cNvSpPr/>
            <p:nvPr/>
          </p:nvSpPr>
          <p:spPr>
            <a:xfrm>
              <a:off x="5279390" y="1953260"/>
              <a:ext cx="1082700" cy="381000"/>
            </a:xfrm>
            <a:prstGeom prst="roundRect">
              <a:avLst>
                <a:gd name="adj" fmla="val 16667"/>
              </a:avLst>
            </a:prstGeom>
            <a:solidFill>
              <a:srgbClr val="C7EDFC">
                <a:alpha val="6391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i="1">
                  <a:solidFill>
                    <a:schemeClr val="dk1"/>
                  </a:solidFill>
                  <a:latin typeface="Times New Roman"/>
                  <a:ea typeface="Times New Roman"/>
                  <a:cs typeface="Times New Roman"/>
                  <a:sym typeface="Times New Roman"/>
                </a:rPr>
                <a:t>Yellow</a:t>
              </a:r>
              <a:endParaRPr/>
            </a:p>
          </p:txBody>
        </p:sp>
      </p:grpSp>
      <p:sp>
        <p:nvSpPr>
          <p:cNvPr id="154" name="Google Shape;154;p17"/>
          <p:cNvSpPr txBox="1">
            <a:spLocks noGrp="1"/>
          </p:cNvSpPr>
          <p:nvPr>
            <p:ph type="title" idx="4294967295"/>
          </p:nvPr>
        </p:nvSpPr>
        <p:spPr>
          <a:xfrm>
            <a:off x="422031" y="365125"/>
            <a:ext cx="10931700" cy="602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Light"/>
              <a:buNone/>
            </a:pPr>
            <a:r>
              <a:rPr lang="en-US"/>
              <a:t>NeRF + Object Semantics </a:t>
            </a:r>
            <a:endParaRPr/>
          </a:p>
        </p:txBody>
      </p:sp>
      <p:sp>
        <p:nvSpPr>
          <p:cNvPr id="155" name="Google Shape;155;p17"/>
          <p:cNvSpPr txBox="1">
            <a:spLocks noGrp="1"/>
          </p:cNvSpPr>
          <p:nvPr>
            <p:ph type="sldNum" idx="12"/>
          </p:nvPr>
        </p:nvSpPr>
        <p:spPr>
          <a:xfrm>
            <a:off x="8610600" y="6356350"/>
            <a:ext cx="3382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56" name="Google Shape;156;p17"/>
          <p:cNvPicPr preferRelativeResize="0"/>
          <p:nvPr/>
        </p:nvPicPr>
        <p:blipFill rotWithShape="1">
          <a:blip r:embed="rId4">
            <a:alphaModFix/>
          </a:blip>
          <a:srcRect t="43936"/>
          <a:stretch/>
        </p:blipFill>
        <p:spPr>
          <a:xfrm>
            <a:off x="303886" y="3429000"/>
            <a:ext cx="11584228" cy="2399771"/>
          </a:xfrm>
          <a:prstGeom prst="rect">
            <a:avLst/>
          </a:prstGeom>
          <a:noFill/>
          <a:ln>
            <a:noFill/>
          </a:ln>
        </p:spPr>
      </p:pic>
      <p:sp>
        <p:nvSpPr>
          <p:cNvPr id="157" name="Google Shape;157;p17"/>
          <p:cNvSpPr/>
          <p:nvPr/>
        </p:nvSpPr>
        <p:spPr>
          <a:xfrm>
            <a:off x="8249246" y="3716166"/>
            <a:ext cx="3639000" cy="510300"/>
          </a:xfrm>
          <a:prstGeom prst="rect">
            <a:avLst/>
          </a:prstGeom>
          <a:solidFill>
            <a:schemeClr val="l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158" name="Google Shape;158;p17"/>
          <p:cNvPicPr preferRelativeResize="0"/>
          <p:nvPr/>
        </p:nvPicPr>
        <p:blipFill rotWithShape="1">
          <a:blip r:embed="rId4">
            <a:alphaModFix/>
          </a:blip>
          <a:srcRect l="55157" t="54942" r="31582" b="43795"/>
          <a:stretch/>
        </p:blipFill>
        <p:spPr>
          <a:xfrm>
            <a:off x="6629246" y="4010761"/>
            <a:ext cx="1619997" cy="72001"/>
          </a:xfrm>
          <a:prstGeom prst="rect">
            <a:avLst/>
          </a:prstGeom>
          <a:noFill/>
          <a:ln>
            <a:noFill/>
          </a:ln>
        </p:spPr>
      </p:pic>
      <p:sp>
        <p:nvSpPr>
          <p:cNvPr id="159" name="Google Shape;159;p17"/>
          <p:cNvSpPr/>
          <p:nvPr/>
        </p:nvSpPr>
        <p:spPr>
          <a:xfrm>
            <a:off x="714375" y="3590925"/>
            <a:ext cx="1724100" cy="380400"/>
          </a:xfrm>
          <a:prstGeom prst="rect">
            <a:avLst/>
          </a:prstGeom>
          <a:solidFill>
            <a:schemeClr val="l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160" name="Google Shape;160;p17"/>
          <p:cNvSpPr txBox="1"/>
          <p:nvPr/>
        </p:nvSpPr>
        <p:spPr>
          <a:xfrm>
            <a:off x="8837200" y="5422800"/>
            <a:ext cx="19314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Roboto"/>
                <a:ea typeface="Roboto"/>
                <a:cs typeface="Roboto"/>
                <a:sym typeface="Roboto"/>
              </a:rPr>
              <a:t>LERF/OpenNeRF</a:t>
            </a:r>
            <a:endParaRPr/>
          </a:p>
        </p:txBody>
      </p:sp>
      <p:sp>
        <p:nvSpPr>
          <p:cNvPr id="161" name="Google Shape;161;p17"/>
          <p:cNvSpPr txBox="1"/>
          <p:nvPr/>
        </p:nvSpPr>
        <p:spPr>
          <a:xfrm>
            <a:off x="422031" y="6123615"/>
            <a:ext cx="9990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3A3A3A"/>
                </a:solidFill>
                <a:latin typeface="Roboto Light"/>
                <a:ea typeface="Roboto Light"/>
                <a:cs typeface="Roboto Light"/>
                <a:sym typeface="Roboto Light"/>
              </a:rPr>
              <a:t>[1] Kerr et al.: </a:t>
            </a:r>
            <a:r>
              <a:rPr lang="en-US" sz="1200" u="sng">
                <a:solidFill>
                  <a:srgbClr val="3A3A3A"/>
                </a:solidFill>
                <a:latin typeface="Roboto Light"/>
                <a:ea typeface="Roboto Light"/>
                <a:cs typeface="Roboto Light"/>
                <a:sym typeface="Roboto Light"/>
              </a:rPr>
              <a:t>LERF: Language Embedded Radiance Fields</a:t>
            </a:r>
            <a:r>
              <a:rPr lang="en-US" sz="1200">
                <a:solidFill>
                  <a:srgbClr val="3A3A3A"/>
                </a:solidFill>
                <a:latin typeface="Roboto Light"/>
                <a:ea typeface="Roboto Light"/>
                <a:cs typeface="Roboto Light"/>
                <a:sym typeface="Roboto Light"/>
              </a:rPr>
              <a:t>, ICCV’2023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422030" y="365126"/>
            <a:ext cx="11452500" cy="655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00"/>
              <a:buFont typeface="Roboto Light"/>
              <a:buNone/>
            </a:pPr>
            <a:r>
              <a:rPr lang="en-US" sz="3900"/>
              <a:t>Localizing objects in 3D scenes</a:t>
            </a:r>
            <a:endParaRPr/>
          </a:p>
        </p:txBody>
      </p:sp>
      <p:sp>
        <p:nvSpPr>
          <p:cNvPr id="115" name="Google Shape;115;p15"/>
          <p:cNvSpPr txBox="1"/>
          <p:nvPr/>
        </p:nvSpPr>
        <p:spPr>
          <a:xfrm>
            <a:off x="613300" y="2847050"/>
            <a:ext cx="11089800" cy="61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700">
                <a:solidFill>
                  <a:schemeClr val="dk1"/>
                </a:solidFill>
                <a:latin typeface="Roboto Light"/>
                <a:ea typeface="Roboto Light"/>
                <a:cs typeface="Roboto Light"/>
                <a:sym typeface="Roboto Light"/>
              </a:rPr>
              <a:t>Existing approaches extend NeRF/3DGS with CLIP features for open-vocabulary reasoning in 3D</a:t>
            </a:r>
            <a:endParaRPr sz="1700">
              <a:solidFill>
                <a:schemeClr val="dk1"/>
              </a:solidFill>
              <a:latin typeface="Roboto Light"/>
              <a:ea typeface="Roboto Light"/>
              <a:cs typeface="Roboto Light"/>
              <a:sym typeface="Roboto Light"/>
            </a:endParaRPr>
          </a:p>
          <a:p>
            <a:pPr marL="0" lvl="0" indent="0" algn="ctr" rtl="0">
              <a:lnSpc>
                <a:spcPct val="115000"/>
              </a:lnSpc>
              <a:spcBef>
                <a:spcPts val="0"/>
              </a:spcBef>
              <a:spcAft>
                <a:spcPts val="0"/>
              </a:spcAft>
              <a:buNone/>
            </a:pPr>
            <a:endParaRPr sz="20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2000">
              <a:solidFill>
                <a:schemeClr val="dk1"/>
              </a:solidFill>
              <a:latin typeface="Roboto Light"/>
              <a:ea typeface="Roboto Light"/>
              <a:cs typeface="Roboto Light"/>
              <a:sym typeface="Roboto Light"/>
            </a:endParaRPr>
          </a:p>
        </p:txBody>
      </p:sp>
      <p:cxnSp>
        <p:nvCxnSpPr>
          <p:cNvPr id="116" name="Google Shape;116;p15"/>
          <p:cNvCxnSpPr/>
          <p:nvPr/>
        </p:nvCxnSpPr>
        <p:spPr>
          <a:xfrm rot="10800000" flipH="1">
            <a:off x="202800" y="3350700"/>
            <a:ext cx="11754300" cy="9000"/>
          </a:xfrm>
          <a:prstGeom prst="straightConnector1">
            <a:avLst/>
          </a:prstGeom>
          <a:noFill/>
          <a:ln w="28575" cap="flat" cmpd="sng">
            <a:solidFill>
              <a:srgbClr val="757575"/>
            </a:solidFill>
            <a:prstDash val="dash"/>
            <a:round/>
            <a:headEnd type="none" w="med" len="med"/>
            <a:tailEnd type="none" w="med" len="med"/>
          </a:ln>
        </p:spPr>
      </p:cxnSp>
      <p:pic>
        <p:nvPicPr>
          <p:cNvPr id="117" name="Google Shape;117;p15" title="Screenshot 2025-05-27 at 08.56.41.png"/>
          <p:cNvPicPr preferRelativeResize="0"/>
          <p:nvPr/>
        </p:nvPicPr>
        <p:blipFill>
          <a:blip r:embed="rId3">
            <a:alphaModFix/>
          </a:blip>
          <a:stretch>
            <a:fillRect/>
          </a:stretch>
        </p:blipFill>
        <p:spPr>
          <a:xfrm>
            <a:off x="5618675" y="1689517"/>
            <a:ext cx="820775" cy="547183"/>
          </a:xfrm>
          <a:prstGeom prst="rect">
            <a:avLst/>
          </a:prstGeom>
          <a:noFill/>
          <a:ln>
            <a:noFill/>
          </a:ln>
        </p:spPr>
      </p:pic>
      <p:sp>
        <p:nvSpPr>
          <p:cNvPr id="118" name="Google Shape;118;p15"/>
          <p:cNvSpPr txBox="1">
            <a:spLocks noGrp="1"/>
          </p:cNvSpPr>
          <p:nvPr>
            <p:ph type="sldNum" idx="12"/>
          </p:nvPr>
        </p:nvSpPr>
        <p:spPr>
          <a:xfrm>
            <a:off x="8610600" y="6356350"/>
            <a:ext cx="3382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19" name="Google Shape;119;p15" title="1.png"/>
          <p:cNvPicPr preferRelativeResize="0"/>
          <p:nvPr/>
        </p:nvPicPr>
        <p:blipFill rotWithShape="1">
          <a:blip r:embed="rId4">
            <a:alphaModFix/>
          </a:blip>
          <a:srcRect b="4342"/>
          <a:stretch/>
        </p:blipFill>
        <p:spPr>
          <a:xfrm>
            <a:off x="202800" y="3811200"/>
            <a:ext cx="6843325" cy="1419250"/>
          </a:xfrm>
          <a:prstGeom prst="rect">
            <a:avLst/>
          </a:prstGeom>
          <a:noFill/>
          <a:ln>
            <a:noFill/>
          </a:ln>
        </p:spPr>
      </p:pic>
      <p:pic>
        <p:nvPicPr>
          <p:cNvPr id="120" name="Google Shape;120;p15" title="2.png"/>
          <p:cNvPicPr preferRelativeResize="0"/>
          <p:nvPr/>
        </p:nvPicPr>
        <p:blipFill>
          <a:blip r:embed="rId5">
            <a:alphaModFix/>
          </a:blip>
          <a:stretch>
            <a:fillRect/>
          </a:stretch>
        </p:blipFill>
        <p:spPr>
          <a:xfrm>
            <a:off x="7217299" y="3483749"/>
            <a:ext cx="4775700" cy="1794951"/>
          </a:xfrm>
          <a:prstGeom prst="rect">
            <a:avLst/>
          </a:prstGeom>
          <a:noFill/>
          <a:ln>
            <a:noFill/>
          </a:ln>
        </p:spPr>
      </p:pic>
      <p:pic>
        <p:nvPicPr>
          <p:cNvPr id="121" name="Google Shape;121;p15" title="3.png"/>
          <p:cNvPicPr preferRelativeResize="0"/>
          <p:nvPr/>
        </p:nvPicPr>
        <p:blipFill>
          <a:blip r:embed="rId6">
            <a:alphaModFix/>
          </a:blip>
          <a:stretch>
            <a:fillRect/>
          </a:stretch>
        </p:blipFill>
        <p:spPr>
          <a:xfrm>
            <a:off x="54138" y="1368889"/>
            <a:ext cx="5760722" cy="1188446"/>
          </a:xfrm>
          <a:prstGeom prst="rect">
            <a:avLst/>
          </a:prstGeom>
          <a:noFill/>
          <a:ln>
            <a:noFill/>
          </a:ln>
        </p:spPr>
      </p:pic>
      <p:grpSp>
        <p:nvGrpSpPr>
          <p:cNvPr id="122" name="Google Shape;122;p15"/>
          <p:cNvGrpSpPr/>
          <p:nvPr/>
        </p:nvGrpSpPr>
        <p:grpSpPr>
          <a:xfrm>
            <a:off x="422025" y="5775550"/>
            <a:ext cx="10581900" cy="868050"/>
            <a:chOff x="422025" y="5775550"/>
            <a:chExt cx="10581900" cy="868050"/>
          </a:xfrm>
        </p:grpSpPr>
        <p:sp>
          <p:nvSpPr>
            <p:cNvPr id="123" name="Google Shape;123;p15"/>
            <p:cNvSpPr txBox="1"/>
            <p:nvPr/>
          </p:nvSpPr>
          <p:spPr>
            <a:xfrm>
              <a:off x="422025" y="5775550"/>
              <a:ext cx="10581900" cy="61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200">
                  <a:solidFill>
                    <a:schemeClr val="dk1"/>
                  </a:solidFill>
                  <a:latin typeface="Roboto Light"/>
                  <a:ea typeface="Roboto Light"/>
                  <a:cs typeface="Roboto Light"/>
                  <a:sym typeface="Roboto Light"/>
                </a:rPr>
                <a:t>☹️ CLIP-based approaches struggle with complex relationship queries</a:t>
              </a:r>
              <a:endParaRPr sz="2200">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300">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US" sz="2200">
                  <a:solidFill>
                    <a:schemeClr val="dk1"/>
                  </a:solidFill>
                  <a:latin typeface="Roboto Light"/>
                  <a:ea typeface="Roboto Light"/>
                  <a:cs typeface="Roboto Light"/>
                  <a:sym typeface="Roboto Light"/>
                </a:rPr>
                <a:t>💡 Model 3D relationships explicitly for improved understanding of complex queries</a:t>
              </a:r>
              <a:endParaRPr sz="2200">
                <a:solidFill>
                  <a:schemeClr val="dk1"/>
                </a:solidFill>
                <a:latin typeface="Roboto Light"/>
                <a:ea typeface="Roboto Light"/>
                <a:cs typeface="Roboto Light"/>
                <a:sym typeface="Roboto Light"/>
              </a:endParaRPr>
            </a:p>
            <a:p>
              <a:pPr marL="0" lvl="0" indent="0" algn="ctr" rtl="0">
                <a:lnSpc>
                  <a:spcPct val="115000"/>
                </a:lnSpc>
                <a:spcBef>
                  <a:spcPts val="0"/>
                </a:spcBef>
                <a:spcAft>
                  <a:spcPts val="0"/>
                </a:spcAft>
                <a:buNone/>
              </a:pPr>
              <a:endParaRPr sz="20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2000">
                <a:solidFill>
                  <a:schemeClr val="dk1"/>
                </a:solidFill>
                <a:latin typeface="Roboto Light"/>
                <a:ea typeface="Roboto Light"/>
                <a:cs typeface="Roboto Light"/>
                <a:sym typeface="Roboto Light"/>
              </a:endParaRPr>
            </a:p>
          </p:txBody>
        </p:sp>
        <p:pic>
          <p:nvPicPr>
            <p:cNvPr id="124" name="Google Shape;124;p15" title="4.png"/>
            <p:cNvPicPr preferRelativeResize="0"/>
            <p:nvPr/>
          </p:nvPicPr>
          <p:blipFill>
            <a:blip r:embed="rId7">
              <a:alphaModFix/>
            </a:blip>
            <a:stretch>
              <a:fillRect/>
            </a:stretch>
          </p:blipFill>
          <p:spPr>
            <a:xfrm>
              <a:off x="506752" y="6278500"/>
              <a:ext cx="259568" cy="365100"/>
            </a:xfrm>
            <a:prstGeom prst="rect">
              <a:avLst/>
            </a:prstGeom>
            <a:noFill/>
            <a:ln>
              <a:noFill/>
            </a:ln>
          </p:spPr>
        </p:pic>
      </p:grpSp>
      <p:cxnSp>
        <p:nvCxnSpPr>
          <p:cNvPr id="125" name="Google Shape;125;p15"/>
          <p:cNvCxnSpPr/>
          <p:nvPr/>
        </p:nvCxnSpPr>
        <p:spPr>
          <a:xfrm rot="10800000" flipH="1">
            <a:off x="281050" y="5671538"/>
            <a:ext cx="11754300" cy="9000"/>
          </a:xfrm>
          <a:prstGeom prst="straightConnector1">
            <a:avLst/>
          </a:prstGeom>
          <a:noFill/>
          <a:ln w="28575" cap="flat" cmpd="sng">
            <a:solidFill>
              <a:srgbClr val="757575"/>
            </a:solidFill>
            <a:prstDash val="dash"/>
            <a:round/>
            <a:headEnd type="none" w="med" len="med"/>
            <a:tailEnd type="none" w="med" len="med"/>
          </a:ln>
        </p:spPr>
      </p:cxnSp>
      <p:pic>
        <p:nvPicPr>
          <p:cNvPr id="126" name="Google Shape;126;p15" title="2.png"/>
          <p:cNvPicPr preferRelativeResize="0"/>
          <p:nvPr/>
        </p:nvPicPr>
        <p:blipFill>
          <a:blip r:embed="rId5">
            <a:alphaModFix/>
          </a:blip>
          <a:stretch>
            <a:fillRect/>
          </a:stretch>
        </p:blipFill>
        <p:spPr>
          <a:xfrm>
            <a:off x="6674000" y="1008647"/>
            <a:ext cx="5029202" cy="1890194"/>
          </a:xfrm>
          <a:prstGeom prst="rect">
            <a:avLst/>
          </a:prstGeom>
          <a:noFill/>
          <a:ln>
            <a:noFill/>
          </a:ln>
        </p:spPr>
      </p:pic>
      <p:pic>
        <p:nvPicPr>
          <p:cNvPr id="127" name="Google Shape;127;p15" title="Screenshot 2025-05-27 at 10.15.54.png"/>
          <p:cNvPicPr preferRelativeResize="0"/>
          <p:nvPr/>
        </p:nvPicPr>
        <p:blipFill>
          <a:blip r:embed="rId8">
            <a:alphaModFix/>
          </a:blip>
          <a:stretch>
            <a:fillRect/>
          </a:stretch>
        </p:blipFill>
        <p:spPr>
          <a:xfrm>
            <a:off x="6674000" y="1228778"/>
            <a:ext cx="5029202" cy="1670074"/>
          </a:xfrm>
          <a:prstGeom prst="rect">
            <a:avLst/>
          </a:prstGeom>
          <a:noFill/>
          <a:ln>
            <a:noFill/>
          </a:ln>
        </p:spPr>
      </p:pic>
      <p:pic>
        <p:nvPicPr>
          <p:cNvPr id="128" name="Google Shape;128;p15" title="Screenshot 2025-05-27 at 10.15.54.png"/>
          <p:cNvPicPr preferRelativeResize="0"/>
          <p:nvPr/>
        </p:nvPicPr>
        <p:blipFill rotWithShape="1">
          <a:blip r:embed="rId8">
            <a:alphaModFix/>
          </a:blip>
          <a:srcRect l="51773" t="78138" r="3032"/>
          <a:stretch/>
        </p:blipFill>
        <p:spPr>
          <a:xfrm>
            <a:off x="6781675" y="2533750"/>
            <a:ext cx="2272875" cy="365100"/>
          </a:xfrm>
          <a:prstGeom prst="rect">
            <a:avLst/>
          </a:prstGeom>
          <a:noFill/>
          <a:ln>
            <a:noFill/>
          </a:ln>
        </p:spPr>
      </p:pic>
      <p:pic>
        <p:nvPicPr>
          <p:cNvPr id="129" name="Google Shape;129;p15" title="8.png"/>
          <p:cNvPicPr preferRelativeResize="0"/>
          <p:nvPr/>
        </p:nvPicPr>
        <p:blipFill>
          <a:blip r:embed="rId9">
            <a:alphaModFix/>
          </a:blip>
          <a:stretch>
            <a:fillRect/>
          </a:stretch>
        </p:blipFill>
        <p:spPr>
          <a:xfrm>
            <a:off x="7355950" y="2557324"/>
            <a:ext cx="1061499" cy="279825"/>
          </a:xfrm>
          <a:prstGeom prst="rect">
            <a:avLst/>
          </a:prstGeom>
          <a:noFill/>
          <a:ln>
            <a:noFill/>
          </a:ln>
        </p:spPr>
      </p:pic>
      <p:sp>
        <p:nvSpPr>
          <p:cNvPr id="130" name="Google Shape;130;p15"/>
          <p:cNvSpPr txBox="1"/>
          <p:nvPr/>
        </p:nvSpPr>
        <p:spPr>
          <a:xfrm>
            <a:off x="-455675" y="5220650"/>
            <a:ext cx="8084700" cy="61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700" dirty="0">
                <a:solidFill>
                  <a:schemeClr val="dk1"/>
                </a:solidFill>
                <a:latin typeface="Roboto Light"/>
                <a:ea typeface="Roboto Light"/>
                <a:cs typeface="Roboto Light"/>
                <a:sym typeface="Roboto Light"/>
              </a:rPr>
              <a:t>To identify duplicate objects; relationship descriptions are needed!</a:t>
            </a:r>
            <a:endParaRPr sz="1700" dirty="0">
              <a:solidFill>
                <a:schemeClr val="dk1"/>
              </a:solidFill>
              <a:latin typeface="Roboto Light"/>
              <a:ea typeface="Roboto Light"/>
              <a:cs typeface="Roboto Light"/>
              <a:sym typeface="Roboto Light"/>
            </a:endParaRPr>
          </a:p>
          <a:p>
            <a:pPr marL="0" lvl="0" indent="0" algn="ctr" rtl="0">
              <a:lnSpc>
                <a:spcPct val="115000"/>
              </a:lnSpc>
              <a:spcBef>
                <a:spcPts val="0"/>
              </a:spcBef>
              <a:spcAft>
                <a:spcPts val="0"/>
              </a:spcAft>
              <a:buNone/>
            </a:pPr>
            <a:endParaRPr sz="2000" dirty="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2000" dirty="0">
              <a:solidFill>
                <a:schemeClr val="dk1"/>
              </a:solidFill>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pSp>
        <p:nvGrpSpPr>
          <p:cNvPr id="167" name="Google Shape;167;p18"/>
          <p:cNvGrpSpPr/>
          <p:nvPr/>
        </p:nvGrpSpPr>
        <p:grpSpPr>
          <a:xfrm>
            <a:off x="452963" y="1917408"/>
            <a:ext cx="6028803" cy="1411293"/>
            <a:chOff x="452963" y="1917408"/>
            <a:chExt cx="6028803" cy="1411293"/>
          </a:xfrm>
        </p:grpSpPr>
        <p:pic>
          <p:nvPicPr>
            <p:cNvPr id="168" name="Google Shape;168;p18"/>
            <p:cNvPicPr preferRelativeResize="0"/>
            <p:nvPr/>
          </p:nvPicPr>
          <p:blipFill rotWithShape="1">
            <a:blip r:embed="rId3">
              <a:alphaModFix/>
            </a:blip>
            <a:srcRect l="3029" t="6666" r="3179" b="76173"/>
            <a:stretch/>
          </p:blipFill>
          <p:spPr>
            <a:xfrm flipH="1">
              <a:off x="452963" y="1917700"/>
              <a:ext cx="2832636" cy="1409437"/>
            </a:xfrm>
            <a:prstGeom prst="rect">
              <a:avLst/>
            </a:prstGeom>
            <a:noFill/>
            <a:ln w="57150" cap="flat" cmpd="sng">
              <a:solidFill>
                <a:srgbClr val="659D45"/>
              </a:solidFill>
              <a:prstDash val="solid"/>
              <a:round/>
              <a:headEnd type="none" w="sm" len="sm"/>
              <a:tailEnd type="none" w="sm" len="sm"/>
            </a:ln>
          </p:spPr>
        </p:pic>
        <p:pic>
          <p:nvPicPr>
            <p:cNvPr id="169" name="Google Shape;169;p18"/>
            <p:cNvPicPr preferRelativeResize="0"/>
            <p:nvPr/>
          </p:nvPicPr>
          <p:blipFill rotWithShape="1">
            <a:blip r:embed="rId3">
              <a:alphaModFix/>
            </a:blip>
            <a:srcRect l="3029" t="77592" r="3179" b="5061"/>
            <a:stretch/>
          </p:blipFill>
          <p:spPr>
            <a:xfrm flipH="1">
              <a:off x="3649130" y="1917408"/>
              <a:ext cx="2832636" cy="1411293"/>
            </a:xfrm>
            <a:prstGeom prst="rect">
              <a:avLst/>
            </a:prstGeom>
            <a:noFill/>
            <a:ln w="57150" cap="flat" cmpd="sng">
              <a:solidFill>
                <a:srgbClr val="16939B"/>
              </a:solidFill>
              <a:prstDash val="solid"/>
              <a:round/>
              <a:headEnd type="none" w="sm" len="sm"/>
              <a:tailEnd type="none" w="sm" len="sm"/>
            </a:ln>
          </p:spPr>
        </p:pic>
        <p:sp>
          <p:nvSpPr>
            <p:cNvPr id="170" name="Google Shape;170;p18"/>
            <p:cNvSpPr/>
            <p:nvPr/>
          </p:nvSpPr>
          <p:spPr>
            <a:xfrm>
              <a:off x="2150110" y="1953260"/>
              <a:ext cx="1082700" cy="381000"/>
            </a:xfrm>
            <a:prstGeom prst="roundRect">
              <a:avLst>
                <a:gd name="adj" fmla="val 16667"/>
              </a:avLst>
            </a:prstGeom>
            <a:solidFill>
              <a:srgbClr val="C7EDFC">
                <a:alpha val="6391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i="1">
                  <a:solidFill>
                    <a:schemeClr val="dk1"/>
                  </a:solidFill>
                  <a:latin typeface="Times New Roman"/>
                  <a:ea typeface="Times New Roman"/>
                  <a:cs typeface="Times New Roman"/>
                  <a:sym typeface="Times New Roman"/>
                </a:rPr>
                <a:t>Soap</a:t>
              </a:r>
              <a:endParaRPr/>
            </a:p>
          </p:txBody>
        </p:sp>
        <p:sp>
          <p:nvSpPr>
            <p:cNvPr id="171" name="Google Shape;171;p18"/>
            <p:cNvSpPr/>
            <p:nvPr/>
          </p:nvSpPr>
          <p:spPr>
            <a:xfrm>
              <a:off x="5279390" y="1953260"/>
              <a:ext cx="1082700" cy="381000"/>
            </a:xfrm>
            <a:prstGeom prst="roundRect">
              <a:avLst>
                <a:gd name="adj" fmla="val 16667"/>
              </a:avLst>
            </a:prstGeom>
            <a:solidFill>
              <a:srgbClr val="C7EDFC">
                <a:alpha val="6391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i="1">
                  <a:solidFill>
                    <a:schemeClr val="dk1"/>
                  </a:solidFill>
                  <a:latin typeface="Times New Roman"/>
                  <a:ea typeface="Times New Roman"/>
                  <a:cs typeface="Times New Roman"/>
                  <a:sym typeface="Times New Roman"/>
                </a:rPr>
                <a:t>Yellow</a:t>
              </a:r>
              <a:endParaRPr/>
            </a:p>
          </p:txBody>
        </p:sp>
      </p:grpSp>
      <p:sp>
        <p:nvSpPr>
          <p:cNvPr id="172" name="Google Shape;172;p18"/>
          <p:cNvSpPr txBox="1">
            <a:spLocks noGrp="1"/>
          </p:cNvSpPr>
          <p:nvPr>
            <p:ph type="title" idx="4294967295"/>
          </p:nvPr>
        </p:nvSpPr>
        <p:spPr>
          <a:xfrm>
            <a:off x="422031" y="365125"/>
            <a:ext cx="10931700" cy="602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Light"/>
              <a:buNone/>
            </a:pPr>
            <a:r>
              <a:rPr lang="en-US"/>
              <a:t>RelationField: NeRF + Relationship Semantics</a:t>
            </a:r>
            <a:endParaRPr/>
          </a:p>
        </p:txBody>
      </p:sp>
      <p:sp>
        <p:nvSpPr>
          <p:cNvPr id="173" name="Google Shape;173;p18"/>
          <p:cNvSpPr txBox="1">
            <a:spLocks noGrp="1"/>
          </p:cNvSpPr>
          <p:nvPr>
            <p:ph type="sldNum" idx="12"/>
          </p:nvPr>
        </p:nvSpPr>
        <p:spPr>
          <a:xfrm>
            <a:off x="8610600" y="6356350"/>
            <a:ext cx="3382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74" name="Google Shape;174;p18"/>
          <p:cNvPicPr preferRelativeResize="0"/>
          <p:nvPr/>
        </p:nvPicPr>
        <p:blipFill rotWithShape="1">
          <a:blip r:embed="rId4">
            <a:alphaModFix/>
          </a:blip>
          <a:srcRect t="43936"/>
          <a:stretch/>
        </p:blipFill>
        <p:spPr>
          <a:xfrm>
            <a:off x="303886" y="3429000"/>
            <a:ext cx="11584228" cy="2399771"/>
          </a:xfrm>
          <a:prstGeom prst="rect">
            <a:avLst/>
          </a:prstGeom>
          <a:noFill/>
          <a:ln>
            <a:noFill/>
          </a:ln>
        </p:spPr>
      </p:pic>
      <p:sp>
        <p:nvSpPr>
          <p:cNvPr id="175" name="Google Shape;175;p18"/>
          <p:cNvSpPr/>
          <p:nvPr/>
        </p:nvSpPr>
        <p:spPr>
          <a:xfrm>
            <a:off x="8249246" y="3716166"/>
            <a:ext cx="3639000" cy="510300"/>
          </a:xfrm>
          <a:prstGeom prst="rect">
            <a:avLst/>
          </a:prstGeom>
          <a:solidFill>
            <a:schemeClr val="l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176" name="Google Shape;176;p18"/>
          <p:cNvPicPr preferRelativeResize="0"/>
          <p:nvPr/>
        </p:nvPicPr>
        <p:blipFill rotWithShape="1">
          <a:blip r:embed="rId4">
            <a:alphaModFix/>
          </a:blip>
          <a:srcRect l="55157" t="54942" r="31582" b="43795"/>
          <a:stretch/>
        </p:blipFill>
        <p:spPr>
          <a:xfrm>
            <a:off x="6629246" y="4010761"/>
            <a:ext cx="1619997" cy="72001"/>
          </a:xfrm>
          <a:prstGeom prst="rect">
            <a:avLst/>
          </a:prstGeom>
          <a:noFill/>
          <a:ln>
            <a:noFill/>
          </a:ln>
        </p:spPr>
      </p:pic>
      <p:sp>
        <p:nvSpPr>
          <p:cNvPr id="177" name="Google Shape;177;p18"/>
          <p:cNvSpPr/>
          <p:nvPr/>
        </p:nvSpPr>
        <p:spPr>
          <a:xfrm>
            <a:off x="714375" y="3590925"/>
            <a:ext cx="1724100" cy="380400"/>
          </a:xfrm>
          <a:prstGeom prst="rect">
            <a:avLst/>
          </a:prstGeom>
          <a:solidFill>
            <a:schemeClr val="l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178" name="Google Shape;178;p18"/>
          <p:cNvPicPr preferRelativeResize="0"/>
          <p:nvPr/>
        </p:nvPicPr>
        <p:blipFill rotWithShape="1">
          <a:blip r:embed="rId4">
            <a:alphaModFix/>
          </a:blip>
          <a:srcRect/>
          <a:stretch/>
        </p:blipFill>
        <p:spPr>
          <a:xfrm>
            <a:off x="303886" y="1548304"/>
            <a:ext cx="11584228" cy="4280468"/>
          </a:xfrm>
          <a:prstGeom prst="rect">
            <a:avLst/>
          </a:prstGeom>
          <a:noFill/>
          <a:ln>
            <a:noFill/>
          </a:ln>
        </p:spPr>
      </p:pic>
      <p:pic>
        <p:nvPicPr>
          <p:cNvPr id="179" name="Google Shape;179;p18" title="5.png"/>
          <p:cNvPicPr preferRelativeResize="0"/>
          <p:nvPr/>
        </p:nvPicPr>
        <p:blipFill>
          <a:blip r:embed="rId5">
            <a:alphaModFix/>
          </a:blip>
          <a:stretch>
            <a:fillRect/>
          </a:stretch>
        </p:blipFill>
        <p:spPr>
          <a:xfrm>
            <a:off x="383175" y="6039876"/>
            <a:ext cx="11644273" cy="60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19"/>
          <p:cNvPicPr preferRelativeResize="0"/>
          <p:nvPr/>
        </p:nvPicPr>
        <p:blipFill rotWithShape="1">
          <a:blip r:embed="rId3">
            <a:alphaModFix/>
          </a:blip>
          <a:srcRect/>
          <a:stretch/>
        </p:blipFill>
        <p:spPr>
          <a:xfrm>
            <a:off x="1660248" y="5473712"/>
            <a:ext cx="2395151" cy="618478"/>
          </a:xfrm>
          <a:prstGeom prst="rect">
            <a:avLst/>
          </a:prstGeom>
          <a:noFill/>
          <a:ln>
            <a:noFill/>
          </a:ln>
        </p:spPr>
      </p:pic>
      <p:sp>
        <p:nvSpPr>
          <p:cNvPr id="186" name="Google Shape;186;p19"/>
          <p:cNvSpPr txBox="1">
            <a:spLocks noGrp="1"/>
          </p:cNvSpPr>
          <p:nvPr>
            <p:ph type="title" idx="4294967295"/>
          </p:nvPr>
        </p:nvSpPr>
        <p:spPr>
          <a:xfrm>
            <a:off x="422031" y="365125"/>
            <a:ext cx="10931769" cy="60258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Light"/>
              <a:buNone/>
            </a:pPr>
            <a:r>
              <a:rPr lang="en-US"/>
              <a:t>RelationField Training</a:t>
            </a:r>
            <a:endParaRPr/>
          </a:p>
        </p:txBody>
      </p:sp>
      <p:sp>
        <p:nvSpPr>
          <p:cNvPr id="187" name="Google Shape;187;p19"/>
          <p:cNvSpPr txBox="1">
            <a:spLocks noGrp="1"/>
          </p:cNvSpPr>
          <p:nvPr>
            <p:ph type="sldNum" idx="12"/>
          </p:nvPr>
        </p:nvSpPr>
        <p:spPr>
          <a:xfrm>
            <a:off x="8610600" y="6356350"/>
            <a:ext cx="338292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88" name="Google Shape;188;p19"/>
          <p:cNvPicPr preferRelativeResize="0"/>
          <p:nvPr/>
        </p:nvPicPr>
        <p:blipFill rotWithShape="1">
          <a:blip r:embed="rId4">
            <a:alphaModFix/>
          </a:blip>
          <a:srcRect/>
          <a:stretch/>
        </p:blipFill>
        <p:spPr>
          <a:xfrm>
            <a:off x="812019" y="1773401"/>
            <a:ext cx="10705464" cy="2497138"/>
          </a:xfrm>
          <a:prstGeom prst="rect">
            <a:avLst/>
          </a:prstGeom>
          <a:noFill/>
          <a:ln>
            <a:noFill/>
          </a:ln>
        </p:spPr>
      </p:pic>
      <p:sp>
        <p:nvSpPr>
          <p:cNvPr id="189" name="Google Shape;189;p19"/>
          <p:cNvSpPr txBox="1"/>
          <p:nvPr/>
        </p:nvSpPr>
        <p:spPr>
          <a:xfrm>
            <a:off x="885138" y="4533030"/>
            <a:ext cx="3945372" cy="155916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400"/>
              <a:buFont typeface="Arial"/>
              <a:buNone/>
            </a:pPr>
            <a:r>
              <a:rPr lang="en-US" sz="1400" dirty="0">
                <a:solidFill>
                  <a:schemeClr val="dk1"/>
                </a:solidFill>
                <a:latin typeface="Roboto"/>
                <a:ea typeface="Roboto"/>
                <a:cs typeface="Roboto"/>
                <a:sym typeface="Roboto"/>
              </a:rPr>
              <a:t>Radiance field equation:</a:t>
            </a:r>
            <a:endParaRPr dirty="0"/>
          </a:p>
          <a:p>
            <a:pPr marL="228600" marR="0" lvl="0" indent="-76200" algn="l" rtl="0">
              <a:lnSpc>
                <a:spcPct val="90000"/>
              </a:lnSpc>
              <a:spcBef>
                <a:spcPts val="1000"/>
              </a:spcBef>
              <a:spcAft>
                <a:spcPts val="0"/>
              </a:spcAft>
              <a:buClr>
                <a:schemeClr val="dk1"/>
              </a:buClr>
              <a:buSzPts val="2400"/>
              <a:buFont typeface="Arial"/>
              <a:buNone/>
            </a:pPr>
            <a:endParaRPr sz="2400" dirty="0">
              <a:solidFill>
                <a:schemeClr val="dk1"/>
              </a:solidFill>
              <a:latin typeface="Roboto"/>
              <a:ea typeface="Roboto"/>
              <a:cs typeface="Roboto"/>
              <a:sym typeface="Roboto"/>
            </a:endParaRPr>
          </a:p>
          <a:p>
            <a:pPr marL="0" marR="0" lvl="0" indent="0" algn="l" rtl="0">
              <a:lnSpc>
                <a:spcPct val="90000"/>
              </a:lnSpc>
              <a:spcBef>
                <a:spcPts val="1000"/>
              </a:spcBef>
              <a:spcAft>
                <a:spcPts val="0"/>
              </a:spcAft>
              <a:buClr>
                <a:schemeClr val="dk1"/>
              </a:buClr>
              <a:buSzPts val="1400"/>
              <a:buFont typeface="Arial"/>
              <a:buNone/>
            </a:pPr>
            <a:endParaRPr dirty="0"/>
          </a:p>
        </p:txBody>
      </p:sp>
      <p:pic>
        <p:nvPicPr>
          <p:cNvPr id="190" name="Google Shape;190;p19"/>
          <p:cNvPicPr preferRelativeResize="0"/>
          <p:nvPr/>
        </p:nvPicPr>
        <p:blipFill rotWithShape="1">
          <a:blip r:embed="rId4">
            <a:alphaModFix/>
          </a:blip>
          <a:srcRect l="59060"/>
          <a:stretch/>
        </p:blipFill>
        <p:spPr>
          <a:xfrm>
            <a:off x="7134406" y="1773401"/>
            <a:ext cx="4382864" cy="2497138"/>
          </a:xfrm>
          <a:prstGeom prst="rect">
            <a:avLst/>
          </a:prstGeom>
          <a:noFill/>
          <a:ln>
            <a:noFill/>
          </a:ln>
        </p:spPr>
      </p:pic>
      <p:pic>
        <p:nvPicPr>
          <p:cNvPr id="191" name="Google Shape;191;p19"/>
          <p:cNvPicPr preferRelativeResize="0"/>
          <p:nvPr/>
        </p:nvPicPr>
        <p:blipFill rotWithShape="1">
          <a:blip r:embed="rId4">
            <a:alphaModFix/>
          </a:blip>
          <a:srcRect l="83993"/>
          <a:stretch/>
        </p:blipFill>
        <p:spPr>
          <a:xfrm>
            <a:off x="9803618" y="1773401"/>
            <a:ext cx="1713652" cy="2497138"/>
          </a:xfrm>
          <a:prstGeom prst="rect">
            <a:avLst/>
          </a:prstGeom>
          <a:noFill/>
          <a:ln>
            <a:noFill/>
          </a:ln>
        </p:spPr>
      </p:pic>
      <p:pic>
        <p:nvPicPr>
          <p:cNvPr id="192" name="Google Shape;192;p19"/>
          <p:cNvPicPr preferRelativeResize="0"/>
          <p:nvPr/>
        </p:nvPicPr>
        <p:blipFill rotWithShape="1">
          <a:blip r:embed="rId5">
            <a:alphaModFix/>
          </a:blip>
          <a:srcRect/>
          <a:stretch/>
        </p:blipFill>
        <p:spPr>
          <a:xfrm>
            <a:off x="1576974" y="4844083"/>
            <a:ext cx="2488580" cy="344532"/>
          </a:xfrm>
          <a:prstGeom prst="rect">
            <a:avLst/>
          </a:prstGeom>
          <a:noFill/>
          <a:ln>
            <a:noFill/>
          </a:ln>
        </p:spPr>
      </p:pic>
      <p:sp>
        <p:nvSpPr>
          <p:cNvPr id="193" name="Google Shape;193;p19"/>
          <p:cNvSpPr txBox="1"/>
          <p:nvPr/>
        </p:nvSpPr>
        <p:spPr>
          <a:xfrm>
            <a:off x="9874738" y="4797190"/>
            <a:ext cx="1642532" cy="1559160"/>
          </a:xfrm>
          <a:prstGeom prst="rect">
            <a:avLst/>
          </a:prstGeom>
          <a:noFill/>
          <a:ln>
            <a:noFill/>
          </a:ln>
        </p:spPr>
        <p:txBody>
          <a:bodyPr spcFirstLastPara="1" wrap="square" lIns="0" tIns="0" rIns="0" bIns="0" anchor="t" anchorCtr="0">
            <a:noAutofit/>
          </a:bodyPr>
          <a:lstStyle/>
          <a:p>
            <a:pPr marL="0" marR="0" lvl="0" indent="0" algn="ctr" rtl="0">
              <a:lnSpc>
                <a:spcPct val="107000"/>
              </a:lnSpc>
              <a:spcBef>
                <a:spcPts val="0"/>
              </a:spcBef>
              <a:spcAft>
                <a:spcPts val="0"/>
              </a:spcAft>
              <a:buClr>
                <a:schemeClr val="dk1"/>
              </a:buClr>
              <a:buSzPts val="1200"/>
              <a:buFont typeface="Noto Sans Symbols"/>
              <a:buNone/>
            </a:pPr>
            <a:r>
              <a:rPr lang="en-US" sz="1200">
                <a:solidFill>
                  <a:schemeClr val="dk1"/>
                </a:solidFill>
                <a:latin typeface="Roboto"/>
                <a:ea typeface="Roboto"/>
                <a:cs typeface="Roboto"/>
                <a:sym typeface="Roboto"/>
              </a:rPr>
              <a:t>50 – 200 training images per scene</a:t>
            </a:r>
            <a:endParaRPr/>
          </a:p>
        </p:txBody>
      </p:sp>
      <p:sp>
        <p:nvSpPr>
          <p:cNvPr id="194" name="Google Shape;194;p19"/>
          <p:cNvSpPr txBox="1"/>
          <p:nvPr/>
        </p:nvSpPr>
        <p:spPr>
          <a:xfrm>
            <a:off x="7212818" y="4797190"/>
            <a:ext cx="2473960" cy="1559160"/>
          </a:xfrm>
          <a:prstGeom prst="rect">
            <a:avLst/>
          </a:prstGeom>
          <a:noFill/>
          <a:ln>
            <a:noFill/>
          </a:ln>
        </p:spPr>
        <p:txBody>
          <a:bodyPr spcFirstLastPara="1" wrap="square" lIns="0" tIns="0" rIns="0" bIns="0" anchor="t" anchorCtr="0">
            <a:noAutofit/>
          </a:bodyPr>
          <a:lstStyle/>
          <a:p>
            <a:pPr marL="0" marR="0" lvl="0" indent="0" algn="ctr" rtl="0">
              <a:lnSpc>
                <a:spcPct val="107000"/>
              </a:lnSpc>
              <a:spcBef>
                <a:spcPts val="0"/>
              </a:spcBef>
              <a:spcAft>
                <a:spcPts val="0"/>
              </a:spcAft>
              <a:buClr>
                <a:schemeClr val="dk1"/>
              </a:buClr>
              <a:buSzPts val="1200"/>
              <a:buFont typeface="Noto Sans Symbols"/>
              <a:buNone/>
            </a:pPr>
            <a:r>
              <a:rPr lang="en-US" sz="1200">
                <a:solidFill>
                  <a:schemeClr val="dk1"/>
                </a:solidFill>
                <a:latin typeface="Roboto"/>
                <a:ea typeface="Roboto"/>
                <a:cs typeface="Roboto"/>
                <a:sym typeface="Roboto"/>
              </a:rPr>
              <a:t>GPT-4o + SoM for mask-aligned relationship captions</a:t>
            </a:r>
            <a:endParaRPr/>
          </a:p>
        </p:txBody>
      </p:sp>
      <p:sp>
        <p:nvSpPr>
          <p:cNvPr id="195" name="Google Shape;195;p19"/>
          <p:cNvSpPr txBox="1"/>
          <p:nvPr/>
        </p:nvSpPr>
        <p:spPr>
          <a:xfrm>
            <a:off x="4830509" y="4797190"/>
            <a:ext cx="2194349" cy="1559160"/>
          </a:xfrm>
          <a:prstGeom prst="rect">
            <a:avLst/>
          </a:prstGeom>
          <a:noFill/>
          <a:ln>
            <a:noFill/>
          </a:ln>
        </p:spPr>
        <p:txBody>
          <a:bodyPr spcFirstLastPara="1" wrap="square" lIns="0" tIns="0" rIns="0" bIns="0" anchor="t" anchorCtr="0">
            <a:noAutofit/>
          </a:bodyPr>
          <a:lstStyle/>
          <a:p>
            <a:pPr marL="0" marR="0" lvl="0" indent="0" algn="ctr" rtl="0">
              <a:lnSpc>
                <a:spcPct val="107000"/>
              </a:lnSpc>
              <a:spcBef>
                <a:spcPts val="0"/>
              </a:spcBef>
              <a:spcAft>
                <a:spcPts val="0"/>
              </a:spcAft>
              <a:buClr>
                <a:schemeClr val="dk1"/>
              </a:buClr>
              <a:buSzPts val="1200"/>
              <a:buFont typeface="Noto Sans Symbols"/>
              <a:buNone/>
            </a:pPr>
            <a:r>
              <a:rPr lang="en-US" sz="1200">
                <a:solidFill>
                  <a:schemeClr val="dk1"/>
                </a:solidFill>
                <a:latin typeface="Roboto"/>
                <a:ea typeface="Roboto"/>
                <a:cs typeface="Roboto"/>
                <a:sym typeface="Roboto"/>
              </a:rPr>
              <a:t>BERT embedding for feature supervision and concept generalization</a:t>
            </a:r>
            <a:endParaRPr/>
          </a:p>
        </p:txBody>
      </p:sp>
      <p:pic>
        <p:nvPicPr>
          <p:cNvPr id="196" name="Google Shape;196;p19"/>
          <p:cNvPicPr preferRelativeResize="0"/>
          <p:nvPr/>
        </p:nvPicPr>
        <p:blipFill rotWithShape="1">
          <a:blip r:embed="rId4">
            <a:alphaModFix/>
          </a:blip>
          <a:srcRect r="62463"/>
          <a:stretch/>
        </p:blipFill>
        <p:spPr>
          <a:xfrm>
            <a:off x="812018" y="1773401"/>
            <a:ext cx="4018492" cy="2497138"/>
          </a:xfrm>
          <a:prstGeom prst="rect">
            <a:avLst/>
          </a:prstGeom>
          <a:noFill/>
          <a:ln>
            <a:noFill/>
          </a:ln>
        </p:spPr>
      </p:pic>
      <p:sp>
        <p:nvSpPr>
          <p:cNvPr id="197" name="Google Shape;197;p19"/>
          <p:cNvSpPr txBox="1"/>
          <p:nvPr/>
        </p:nvSpPr>
        <p:spPr>
          <a:xfrm>
            <a:off x="885137" y="5077030"/>
            <a:ext cx="3000000" cy="506775"/>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1400" dirty="0">
                <a:solidFill>
                  <a:schemeClr val="dk1"/>
                </a:solidFill>
                <a:latin typeface="Roboto"/>
                <a:ea typeface="Roboto"/>
                <a:cs typeface="Roboto"/>
                <a:sym typeface="Roboto"/>
              </a:rPr>
              <a:t>Loss function:</a:t>
            </a:r>
            <a:endParaRPr sz="14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7D1E1-0FD0-4BDB-43F0-C943531C414C}"/>
              </a:ext>
            </a:extLst>
          </p:cNvPr>
          <p:cNvSpPr>
            <a:spLocks noGrp="1"/>
          </p:cNvSpPr>
          <p:nvPr>
            <p:ph type="title" idx="4294967295"/>
          </p:nvPr>
        </p:nvSpPr>
        <p:spPr>
          <a:xfrm>
            <a:off x="422031" y="365125"/>
            <a:ext cx="10931769" cy="602581"/>
          </a:xfrm>
        </p:spPr>
        <p:txBody>
          <a:bodyPr>
            <a:normAutofit fontScale="90000"/>
          </a:bodyPr>
          <a:lstStyle/>
          <a:p>
            <a:r>
              <a:rPr lang="en-US" dirty="0" err="1"/>
              <a:t>RelationField</a:t>
            </a:r>
            <a:r>
              <a:rPr lang="en-US" dirty="0"/>
              <a:t> Demo</a:t>
            </a:r>
          </a:p>
        </p:txBody>
      </p:sp>
      <p:sp>
        <p:nvSpPr>
          <p:cNvPr id="4" name="Slide Number Placeholder 3">
            <a:extLst>
              <a:ext uri="{FF2B5EF4-FFF2-40B4-BE49-F238E27FC236}">
                <a16:creationId xmlns:a16="http://schemas.microsoft.com/office/drawing/2014/main" id="{3263A6D7-3E74-29DD-5952-7D759AC70655}"/>
              </a:ext>
            </a:extLst>
          </p:cNvPr>
          <p:cNvSpPr>
            <a:spLocks noGrp="1"/>
          </p:cNvSpPr>
          <p:nvPr>
            <p:ph type="sldNum" sz="quarter" idx="12"/>
          </p:nvPr>
        </p:nvSpPr>
        <p:spPr/>
        <p:txBody>
          <a:bodyPr/>
          <a:lstStyle/>
          <a:p>
            <a:fld id="{BB18FC55-2971-42FD-9291-C4F9D80869B9}" type="slidenum">
              <a:rPr lang="en-US" smtClean="0"/>
              <a:pPr/>
              <a:t>7</a:t>
            </a:fld>
            <a:endParaRPr lang="en-US" dirty="0"/>
          </a:p>
        </p:txBody>
      </p:sp>
      <p:pic>
        <p:nvPicPr>
          <p:cNvPr id="5" name="relationfield_demo_new">
            <a:hlinkClick r:id="" action="ppaction://media"/>
            <a:extLst>
              <a:ext uri="{FF2B5EF4-FFF2-40B4-BE49-F238E27FC236}">
                <a16:creationId xmlns:a16="http://schemas.microsoft.com/office/drawing/2014/main" id="{3CCFAD74-C189-56C7-B8F4-59673C0BD8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97590" y="1228864"/>
            <a:ext cx="8796819" cy="4948099"/>
          </a:xfrm>
        </p:spPr>
      </p:pic>
    </p:spTree>
    <p:extLst>
      <p:ext uri="{BB962C8B-B14F-4D97-AF65-F5344CB8AC3E}">
        <p14:creationId xmlns:p14="http://schemas.microsoft.com/office/powerpoint/2010/main" val="390963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0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1"/>
          <p:cNvSpPr txBox="1">
            <a:spLocks noGrp="1"/>
          </p:cNvSpPr>
          <p:nvPr>
            <p:ph type="title" idx="4294967295"/>
          </p:nvPr>
        </p:nvSpPr>
        <p:spPr>
          <a:xfrm>
            <a:off x="422031" y="365125"/>
            <a:ext cx="10931700" cy="602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Light"/>
              <a:buNone/>
            </a:pPr>
            <a:r>
              <a:rPr lang="en-US"/>
              <a:t>Extracting Relationships through “Clicks”</a:t>
            </a:r>
            <a:endParaRPr/>
          </a:p>
        </p:txBody>
      </p:sp>
      <p:sp>
        <p:nvSpPr>
          <p:cNvPr id="212" name="Google Shape;212;p21"/>
          <p:cNvSpPr txBox="1">
            <a:spLocks noGrp="1"/>
          </p:cNvSpPr>
          <p:nvPr>
            <p:ph type="sldNum" idx="12"/>
          </p:nvPr>
        </p:nvSpPr>
        <p:spPr>
          <a:xfrm>
            <a:off x="8610600" y="6356350"/>
            <a:ext cx="3382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213" name="Google Shape;213;p21"/>
          <p:cNvSpPr txBox="1"/>
          <p:nvPr/>
        </p:nvSpPr>
        <p:spPr>
          <a:xfrm>
            <a:off x="3487850" y="1199832"/>
            <a:ext cx="5019300" cy="304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1800"/>
              <a:buFont typeface="Roboto"/>
              <a:buNone/>
            </a:pPr>
            <a:r>
              <a:rPr lang="en-US" sz="1800" b="0" i="1" u="sng" strike="noStrike" cap="none">
                <a:solidFill>
                  <a:srgbClr val="000000"/>
                </a:solidFill>
                <a:latin typeface="Roboto"/>
                <a:ea typeface="Roboto"/>
                <a:cs typeface="Roboto"/>
                <a:sym typeface="Roboto"/>
              </a:rPr>
              <a:t>Interactive Relationship Extraction</a:t>
            </a:r>
            <a:endParaRPr/>
          </a:p>
        </p:txBody>
      </p:sp>
      <p:pic>
        <p:nvPicPr>
          <p:cNvPr id="214" name="Google Shape;214;p21"/>
          <p:cNvPicPr preferRelativeResize="0"/>
          <p:nvPr/>
        </p:nvPicPr>
        <p:blipFill rotWithShape="1">
          <a:blip r:embed="rId3">
            <a:alphaModFix/>
          </a:blip>
          <a:srcRect/>
          <a:stretch/>
        </p:blipFill>
        <p:spPr>
          <a:xfrm>
            <a:off x="2992050" y="1574082"/>
            <a:ext cx="6360296" cy="4754479"/>
          </a:xfrm>
          <a:prstGeom prst="rect">
            <a:avLst/>
          </a:prstGeom>
          <a:noFill/>
          <a:ln>
            <a:noFill/>
          </a:ln>
        </p:spPr>
      </p:pic>
      <p:pic>
        <p:nvPicPr>
          <p:cNvPr id="215" name="Google Shape;215;p21"/>
          <p:cNvPicPr preferRelativeResize="0"/>
          <p:nvPr/>
        </p:nvPicPr>
        <p:blipFill rotWithShape="1">
          <a:blip r:embed="rId3">
            <a:alphaModFix/>
          </a:blip>
          <a:srcRect b="26540"/>
          <a:stretch/>
        </p:blipFill>
        <p:spPr>
          <a:xfrm>
            <a:off x="2991006" y="1574083"/>
            <a:ext cx="6360296" cy="3492571"/>
          </a:xfrm>
          <a:prstGeom prst="rect">
            <a:avLst/>
          </a:prstGeom>
          <a:noFill/>
          <a:ln>
            <a:noFill/>
          </a:ln>
        </p:spPr>
      </p:pic>
      <p:pic>
        <p:nvPicPr>
          <p:cNvPr id="216" name="Google Shape;216;p21"/>
          <p:cNvPicPr preferRelativeResize="0"/>
          <p:nvPr/>
        </p:nvPicPr>
        <p:blipFill rotWithShape="1">
          <a:blip r:embed="rId3">
            <a:alphaModFix/>
          </a:blip>
          <a:srcRect b="51085"/>
          <a:stretch/>
        </p:blipFill>
        <p:spPr>
          <a:xfrm>
            <a:off x="2991528" y="1574083"/>
            <a:ext cx="6360296" cy="2325559"/>
          </a:xfrm>
          <a:prstGeom prst="rect">
            <a:avLst/>
          </a:prstGeom>
          <a:noFill/>
          <a:ln>
            <a:noFill/>
          </a:ln>
        </p:spPr>
      </p:pic>
      <p:pic>
        <p:nvPicPr>
          <p:cNvPr id="217" name="Google Shape;217;p21"/>
          <p:cNvPicPr preferRelativeResize="0"/>
          <p:nvPr/>
        </p:nvPicPr>
        <p:blipFill rotWithShape="1">
          <a:blip r:embed="rId3">
            <a:alphaModFix/>
          </a:blip>
          <a:srcRect b="75631"/>
          <a:stretch/>
        </p:blipFill>
        <p:spPr>
          <a:xfrm>
            <a:off x="2991529" y="1574083"/>
            <a:ext cx="6360296" cy="1158550"/>
          </a:xfrm>
          <a:prstGeom prst="rect">
            <a:avLst/>
          </a:prstGeom>
          <a:noFill/>
          <a:ln>
            <a:noFill/>
          </a:ln>
        </p:spPr>
      </p:pic>
      <p:pic>
        <p:nvPicPr>
          <p:cNvPr id="218" name="Google Shape;218;p21"/>
          <p:cNvPicPr preferRelativeResize="0"/>
          <p:nvPr/>
        </p:nvPicPr>
        <p:blipFill rotWithShape="1">
          <a:blip r:embed="rId3">
            <a:alphaModFix/>
          </a:blip>
          <a:srcRect r="24823" b="75631"/>
          <a:stretch/>
        </p:blipFill>
        <p:spPr>
          <a:xfrm>
            <a:off x="2987477" y="1574083"/>
            <a:ext cx="4781599" cy="1158550"/>
          </a:xfrm>
          <a:prstGeom prst="rect">
            <a:avLst/>
          </a:prstGeom>
          <a:noFill/>
          <a:ln>
            <a:noFill/>
          </a:ln>
        </p:spPr>
      </p:pic>
      <p:pic>
        <p:nvPicPr>
          <p:cNvPr id="219" name="Google Shape;219;p21"/>
          <p:cNvPicPr preferRelativeResize="0"/>
          <p:nvPr/>
        </p:nvPicPr>
        <p:blipFill rotWithShape="1">
          <a:blip r:embed="rId3">
            <a:alphaModFix/>
          </a:blip>
          <a:srcRect r="50010" b="75631"/>
          <a:stretch/>
        </p:blipFill>
        <p:spPr>
          <a:xfrm>
            <a:off x="2987478" y="1574083"/>
            <a:ext cx="3179517" cy="1158550"/>
          </a:xfrm>
          <a:prstGeom prst="rect">
            <a:avLst/>
          </a:prstGeom>
          <a:noFill/>
          <a:ln>
            <a:noFill/>
          </a:ln>
        </p:spPr>
      </p:pic>
      <p:pic>
        <p:nvPicPr>
          <p:cNvPr id="220" name="Google Shape;220;p21"/>
          <p:cNvPicPr preferRelativeResize="0"/>
          <p:nvPr/>
        </p:nvPicPr>
        <p:blipFill rotWithShape="1">
          <a:blip r:embed="rId3">
            <a:alphaModFix/>
          </a:blip>
          <a:srcRect r="74956" b="-2207"/>
          <a:stretch/>
        </p:blipFill>
        <p:spPr>
          <a:xfrm>
            <a:off x="2992049" y="1574083"/>
            <a:ext cx="1592791" cy="4859205"/>
          </a:xfrm>
          <a:prstGeom prst="rect">
            <a:avLst/>
          </a:prstGeom>
          <a:noFill/>
          <a:ln>
            <a:noFill/>
          </a:ln>
        </p:spPr>
      </p:pic>
      <p:sp>
        <p:nvSpPr>
          <p:cNvPr id="221" name="Google Shape;221;p21"/>
          <p:cNvSpPr/>
          <p:nvPr/>
        </p:nvSpPr>
        <p:spPr>
          <a:xfrm>
            <a:off x="4525331" y="2682295"/>
            <a:ext cx="1705890" cy="1246514"/>
          </a:xfrm>
          <a:prstGeom prst="rect">
            <a:avLst/>
          </a:prstGeom>
          <a:noFill/>
          <a:ln w="57150" cap="flat" cmpd="sng">
            <a:solidFill>
              <a:srgbClr val="FF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oboto"/>
              <a:buNone/>
            </a:pPr>
            <a:endParaRPr sz="1800" b="0" i="0" u="none" strike="noStrike" cap="none">
              <a:solidFill>
                <a:srgbClr val="000000"/>
              </a:solidFill>
              <a:latin typeface="Arial"/>
              <a:ea typeface="Arial"/>
              <a:cs typeface="Arial"/>
              <a:sym typeface="Arial"/>
            </a:endParaRPr>
          </a:p>
        </p:txBody>
      </p:sp>
      <p:sp>
        <p:nvSpPr>
          <p:cNvPr id="222" name="Google Shape;222;p21"/>
          <p:cNvSpPr/>
          <p:nvPr/>
        </p:nvSpPr>
        <p:spPr>
          <a:xfrm>
            <a:off x="6085371" y="3834724"/>
            <a:ext cx="1705890" cy="1246514"/>
          </a:xfrm>
          <a:prstGeom prst="rect">
            <a:avLst/>
          </a:prstGeom>
          <a:noFill/>
          <a:ln w="57150" cap="flat" cmpd="sng">
            <a:solidFill>
              <a:srgbClr val="FF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oboto"/>
              <a:buNone/>
            </a:pPr>
            <a:endParaRPr sz="1800" b="0" i="0" u="none" strike="noStrike" cap="none">
              <a:solidFill>
                <a:schemeClr val="dk1"/>
              </a:solidFill>
              <a:latin typeface="Roboto"/>
              <a:ea typeface="Roboto"/>
              <a:cs typeface="Roboto"/>
              <a:sym typeface="Roboto"/>
            </a:endParaRPr>
          </a:p>
        </p:txBody>
      </p:sp>
      <p:sp>
        <p:nvSpPr>
          <p:cNvPr id="2" name="TextBox 1">
            <a:extLst>
              <a:ext uri="{FF2B5EF4-FFF2-40B4-BE49-F238E27FC236}">
                <a16:creationId xmlns:a16="http://schemas.microsoft.com/office/drawing/2014/main" id="{7FF35825-6AE1-AB7A-33B7-E6D34238AFA6}"/>
              </a:ext>
            </a:extLst>
          </p:cNvPr>
          <p:cNvSpPr txBox="1"/>
          <p:nvPr/>
        </p:nvSpPr>
        <p:spPr>
          <a:xfrm>
            <a:off x="494129" y="6356350"/>
            <a:ext cx="11499271" cy="384721"/>
          </a:xfrm>
          <a:prstGeom prst="rect">
            <a:avLst/>
          </a:prstGeom>
          <a:noFill/>
        </p:spPr>
        <p:txBody>
          <a:bodyPr wrap="square">
            <a:spAutoFit/>
          </a:bodyPr>
          <a:lstStyle/>
          <a:p>
            <a:pPr eaLnBrk="0" fontAlgn="base" hangingPunct="0">
              <a:spcBef>
                <a:spcPct val="0"/>
              </a:spcBef>
              <a:spcAft>
                <a:spcPct val="0"/>
              </a:spcAft>
            </a:pPr>
            <a:r>
              <a:rPr lang="en-US" sz="1900" dirty="0">
                <a:sym typeface="Wingdings" pitchFamily="2" charset="2"/>
              </a:rPr>
              <a:t>🤓☝️ </a:t>
            </a:r>
            <a:r>
              <a:rPr lang="en-US" sz="1850" dirty="0"/>
              <a:t>Clicks can be selected interactively or sampled automatically</a:t>
            </a:r>
            <a:endParaRPr kumimoji="0" lang="en-US" altLang="en-US" sz="1850" b="0" i="0" u="none" strike="noStrike" cap="none" normalizeH="0" baseline="0" dirty="0">
              <a:ln>
                <a:noFill/>
              </a:ln>
              <a:solidFill>
                <a:schemeClr val="tx1"/>
              </a:solidFill>
              <a:effectLst/>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6"/>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2"/>
          <p:cNvSpPr txBox="1">
            <a:spLocks noGrp="1"/>
          </p:cNvSpPr>
          <p:nvPr>
            <p:ph type="title" idx="4294967295"/>
          </p:nvPr>
        </p:nvSpPr>
        <p:spPr>
          <a:xfrm>
            <a:off x="422031" y="365125"/>
            <a:ext cx="10931700" cy="602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Light"/>
              <a:buNone/>
            </a:pPr>
            <a:r>
              <a:rPr lang="en-US"/>
              <a:t>Open-Vocabulary Instance Localization</a:t>
            </a:r>
            <a:endParaRPr/>
          </a:p>
        </p:txBody>
      </p:sp>
      <p:sp>
        <p:nvSpPr>
          <p:cNvPr id="229" name="Google Shape;229;p22"/>
          <p:cNvSpPr txBox="1">
            <a:spLocks noGrp="1"/>
          </p:cNvSpPr>
          <p:nvPr>
            <p:ph type="sldNum" idx="12"/>
          </p:nvPr>
        </p:nvSpPr>
        <p:spPr>
          <a:xfrm>
            <a:off x="8610600" y="6356350"/>
            <a:ext cx="3382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grpSp>
        <p:nvGrpSpPr>
          <p:cNvPr id="230" name="Google Shape;230;p22"/>
          <p:cNvGrpSpPr/>
          <p:nvPr/>
        </p:nvGrpSpPr>
        <p:grpSpPr>
          <a:xfrm>
            <a:off x="174128" y="974117"/>
            <a:ext cx="7142813" cy="3851167"/>
            <a:chOff x="181767" y="2125167"/>
            <a:chExt cx="6067629" cy="3271464"/>
          </a:xfrm>
        </p:grpSpPr>
        <p:pic>
          <p:nvPicPr>
            <p:cNvPr id="231" name="Google Shape;231;p22"/>
            <p:cNvPicPr preferRelativeResize="0"/>
            <p:nvPr/>
          </p:nvPicPr>
          <p:blipFill rotWithShape="1">
            <a:blip r:embed="rId3">
              <a:alphaModFix/>
            </a:blip>
            <a:srcRect b="33052"/>
            <a:stretch/>
          </p:blipFill>
          <p:spPr>
            <a:xfrm>
              <a:off x="181767" y="2633704"/>
              <a:ext cx="6067629" cy="2762927"/>
            </a:xfrm>
            <a:prstGeom prst="rect">
              <a:avLst/>
            </a:prstGeom>
            <a:noFill/>
            <a:ln>
              <a:noFill/>
            </a:ln>
          </p:spPr>
        </p:pic>
        <p:sp>
          <p:nvSpPr>
            <p:cNvPr id="232" name="Google Shape;232;p22"/>
            <p:cNvSpPr txBox="1"/>
            <p:nvPr/>
          </p:nvSpPr>
          <p:spPr>
            <a:xfrm>
              <a:off x="650514" y="2125167"/>
              <a:ext cx="5130000" cy="455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1883"/>
                <a:buFont typeface="Roboto"/>
                <a:buNone/>
              </a:pPr>
              <a:endParaRPr sz="1648"/>
            </a:p>
          </p:txBody>
        </p:sp>
      </p:grpSp>
      <p:pic>
        <p:nvPicPr>
          <p:cNvPr id="233" name="Google Shape;233;p22" title="barplot.png"/>
          <p:cNvPicPr preferRelativeResize="0"/>
          <p:nvPr/>
        </p:nvPicPr>
        <p:blipFill>
          <a:blip r:embed="rId4">
            <a:alphaModFix/>
          </a:blip>
          <a:stretch>
            <a:fillRect/>
          </a:stretch>
        </p:blipFill>
        <p:spPr>
          <a:xfrm>
            <a:off x="7818775" y="2014275"/>
            <a:ext cx="4000850" cy="2656825"/>
          </a:xfrm>
          <a:prstGeom prst="rect">
            <a:avLst/>
          </a:prstGeom>
          <a:noFill/>
          <a:ln>
            <a:noFill/>
          </a:ln>
        </p:spPr>
      </p:pic>
      <p:pic>
        <p:nvPicPr>
          <p:cNvPr id="234" name="Google Shape;234;p22" title="relationfield_activation.png"/>
          <p:cNvPicPr preferRelativeResize="0"/>
          <p:nvPr/>
        </p:nvPicPr>
        <p:blipFill>
          <a:blip r:embed="rId5">
            <a:alphaModFix/>
          </a:blip>
          <a:stretch>
            <a:fillRect/>
          </a:stretch>
        </p:blipFill>
        <p:spPr>
          <a:xfrm>
            <a:off x="220222" y="3414857"/>
            <a:ext cx="7050522" cy="1442645"/>
          </a:xfrm>
          <a:prstGeom prst="rect">
            <a:avLst/>
          </a:prstGeom>
          <a:noFill/>
          <a:ln>
            <a:noFill/>
          </a:ln>
        </p:spPr>
      </p:pic>
      <p:pic>
        <p:nvPicPr>
          <p:cNvPr id="235" name="Google Shape;235;p22" title="activation.png"/>
          <p:cNvPicPr preferRelativeResize="0"/>
          <p:nvPr/>
        </p:nvPicPr>
        <p:blipFill>
          <a:blip r:embed="rId6">
            <a:alphaModFix/>
          </a:blip>
          <a:stretch>
            <a:fillRect/>
          </a:stretch>
        </p:blipFill>
        <p:spPr>
          <a:xfrm>
            <a:off x="220222" y="3414844"/>
            <a:ext cx="7050522" cy="1843980"/>
          </a:xfrm>
          <a:prstGeom prst="rect">
            <a:avLst/>
          </a:prstGeom>
          <a:noFill/>
          <a:ln>
            <a:noFill/>
          </a:ln>
        </p:spPr>
      </p:pic>
      <p:pic>
        <p:nvPicPr>
          <p:cNvPr id="236" name="Google Shape;236;p22" title="6.png"/>
          <p:cNvPicPr preferRelativeResize="0"/>
          <p:nvPr/>
        </p:nvPicPr>
        <p:blipFill>
          <a:blip r:embed="rId7">
            <a:alphaModFix/>
          </a:blip>
          <a:stretch>
            <a:fillRect/>
          </a:stretch>
        </p:blipFill>
        <p:spPr>
          <a:xfrm>
            <a:off x="339275" y="3102424"/>
            <a:ext cx="2132601" cy="267550"/>
          </a:xfrm>
          <a:prstGeom prst="rect">
            <a:avLst/>
          </a:prstGeom>
          <a:noFill/>
          <a:ln>
            <a:noFill/>
          </a:ln>
        </p:spPr>
      </p:pic>
      <p:pic>
        <p:nvPicPr>
          <p:cNvPr id="237" name="Google Shape;237;p22" title="7.png"/>
          <p:cNvPicPr preferRelativeResize="0"/>
          <p:nvPr/>
        </p:nvPicPr>
        <p:blipFill>
          <a:blip r:embed="rId8">
            <a:alphaModFix/>
          </a:blip>
          <a:stretch>
            <a:fillRect/>
          </a:stretch>
        </p:blipFill>
        <p:spPr>
          <a:xfrm>
            <a:off x="340300" y="4590571"/>
            <a:ext cx="2130553" cy="266918"/>
          </a:xfrm>
          <a:prstGeom prst="rect">
            <a:avLst/>
          </a:prstGeom>
          <a:noFill/>
          <a:ln>
            <a:noFill/>
          </a:ln>
        </p:spPr>
      </p:pic>
      <p:sp>
        <p:nvSpPr>
          <p:cNvPr id="238" name="Google Shape;238;p22"/>
          <p:cNvSpPr txBox="1"/>
          <p:nvPr/>
        </p:nvSpPr>
        <p:spPr>
          <a:xfrm>
            <a:off x="8340503" y="4862838"/>
            <a:ext cx="3326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Roboto Light"/>
                <a:ea typeface="Roboto Light"/>
                <a:cs typeface="Roboto Light"/>
                <a:sym typeface="Roboto Light"/>
              </a:rPr>
              <a:t>Improved open-vocabulary instance localization for complex queries!</a:t>
            </a:r>
            <a:endParaRPr sz="2000">
              <a:latin typeface="Roboto Light"/>
              <a:ea typeface="Roboto Light"/>
              <a:cs typeface="Roboto Light"/>
              <a:sym typeface="Roboto Light"/>
            </a:endParaRPr>
          </a:p>
        </p:txBody>
      </p:sp>
      <p:sp>
        <p:nvSpPr>
          <p:cNvPr id="239" name="Google Shape;239;p22"/>
          <p:cNvSpPr txBox="1"/>
          <p:nvPr/>
        </p:nvSpPr>
        <p:spPr>
          <a:xfrm>
            <a:off x="409534" y="5473950"/>
            <a:ext cx="6672000" cy="785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Roboto Light"/>
                <a:ea typeface="Roboto Light"/>
                <a:cs typeface="Roboto Light"/>
                <a:sym typeface="Roboto Light"/>
              </a:rPr>
              <a:t>Object semantics </a:t>
            </a:r>
            <a:r>
              <a:rPr lang="en-US" sz="2000" b="1">
                <a:solidFill>
                  <a:schemeClr val="dk1"/>
                </a:solidFill>
                <a:latin typeface="Roboto"/>
                <a:ea typeface="Roboto"/>
                <a:cs typeface="Roboto"/>
                <a:sym typeface="Roboto"/>
              </a:rPr>
              <a:t>+</a:t>
            </a:r>
            <a:r>
              <a:rPr lang="en-US" sz="2000">
                <a:solidFill>
                  <a:schemeClr val="dk1"/>
                </a:solidFill>
                <a:latin typeface="Roboto Light"/>
                <a:ea typeface="Roboto Light"/>
                <a:cs typeface="Roboto Light"/>
                <a:sym typeface="Roboto Light"/>
              </a:rPr>
              <a:t> relationship understanding </a:t>
            </a:r>
            <a:r>
              <a:rPr lang="en-US" sz="2000" b="1">
                <a:solidFill>
                  <a:schemeClr val="dk1"/>
                </a:solidFill>
                <a:latin typeface="Roboto"/>
                <a:ea typeface="Roboto"/>
                <a:cs typeface="Roboto"/>
                <a:sym typeface="Roboto"/>
              </a:rPr>
              <a:t>=</a:t>
            </a:r>
            <a:r>
              <a:rPr lang="en-US" sz="2000">
                <a:solidFill>
                  <a:schemeClr val="dk1"/>
                </a:solidFill>
                <a:latin typeface="Roboto Light"/>
                <a:ea typeface="Roboto Light"/>
                <a:cs typeface="Roboto Light"/>
                <a:sym typeface="Roboto Light"/>
              </a:rPr>
              <a:t> </a:t>
            </a:r>
            <a:br>
              <a:rPr lang="en-US" sz="2000">
                <a:solidFill>
                  <a:schemeClr val="dk1"/>
                </a:solidFill>
                <a:latin typeface="Roboto Light"/>
                <a:ea typeface="Roboto Light"/>
                <a:cs typeface="Roboto Light"/>
                <a:sym typeface="Roboto Light"/>
              </a:rPr>
            </a:br>
            <a:r>
              <a:rPr lang="en-US" sz="500">
                <a:solidFill>
                  <a:schemeClr val="lt1"/>
                </a:solidFill>
                <a:latin typeface="Roboto Light"/>
                <a:ea typeface="Roboto Light"/>
                <a:cs typeface="Roboto Light"/>
                <a:sym typeface="Roboto Light"/>
              </a:rPr>
              <a:t>a</a:t>
            </a:r>
            <a:endParaRPr sz="300">
              <a:solidFill>
                <a:schemeClr val="lt1"/>
              </a:solidFill>
              <a:latin typeface="Roboto Light"/>
              <a:ea typeface="Roboto Light"/>
              <a:cs typeface="Roboto Light"/>
              <a:sym typeface="Roboto Light"/>
            </a:endParaRPr>
          </a:p>
          <a:p>
            <a:pPr marL="0" marR="0" lvl="0" indent="0" algn="ctr" rtl="0">
              <a:spcBef>
                <a:spcPts val="0"/>
              </a:spcBef>
              <a:spcAft>
                <a:spcPts val="0"/>
              </a:spcAft>
              <a:buNone/>
            </a:pPr>
            <a:r>
              <a:rPr lang="en-US" sz="2000">
                <a:solidFill>
                  <a:schemeClr val="dk1"/>
                </a:solidFill>
                <a:latin typeface="Roboto Light"/>
                <a:ea typeface="Roboto Light"/>
                <a:cs typeface="Roboto Light"/>
                <a:sym typeface="Roboto Light"/>
              </a:rPr>
              <a:t>Improved understanding of complex queries</a:t>
            </a:r>
            <a:endParaRPr sz="20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3">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5834</TotalTime>
  <Words>2612</Words>
  <Application>Microsoft Macintosh PowerPoint</Application>
  <PresentationFormat>Widescreen</PresentationFormat>
  <Paragraphs>236</Paragraphs>
  <Slides>20</Slides>
  <Notes>19</Notes>
  <HiddenSlides>4</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Arial</vt:lpstr>
      <vt:lpstr>Bosch Office Sans</vt:lpstr>
      <vt:lpstr>Noto Sans Symbols</vt:lpstr>
      <vt:lpstr>Roboto</vt:lpstr>
      <vt:lpstr>Roboto Light</vt:lpstr>
      <vt:lpstr>Times New Roman</vt:lpstr>
      <vt:lpstr>Wingdings</vt:lpstr>
      <vt:lpstr>Office Theme</vt:lpstr>
      <vt:lpstr>PowerPoint Presentation</vt:lpstr>
      <vt:lpstr>NeRF</vt:lpstr>
      <vt:lpstr>NeRF + Object Semantics </vt:lpstr>
      <vt:lpstr>Localizing objects in 3D scenes</vt:lpstr>
      <vt:lpstr>RelationField: NeRF + Relationship Semantics</vt:lpstr>
      <vt:lpstr>RelationField Training</vt:lpstr>
      <vt:lpstr>RelationField Demo</vt:lpstr>
      <vt:lpstr>Extracting Relationships through “Clicks”</vt:lpstr>
      <vt:lpstr>Open-Vocabulary Instance Localization</vt:lpstr>
      <vt:lpstr>RelationField: NeRF vs Gaussian Splatting</vt:lpstr>
      <vt:lpstr>Take aways</vt:lpstr>
      <vt:lpstr>PowerPoint Presentation</vt:lpstr>
      <vt:lpstr>Application: 3D Scene Graph Prediction</vt:lpstr>
      <vt:lpstr>3D Scene Graph Construction</vt:lpstr>
      <vt:lpstr>RelationField Ablations</vt:lpstr>
      <vt:lpstr>Benchmark</vt:lpstr>
      <vt:lpstr>Take aways</vt:lpstr>
      <vt:lpstr>3D Relationship Reasoning</vt:lpstr>
      <vt:lpstr>3D Relationship Reasoning</vt:lpstr>
      <vt:lpstr>3D Relationship Reasoning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Koch Sebastian (CR/AAS3)</dc:creator>
  <cp:lastModifiedBy>Sebastian Koch</cp:lastModifiedBy>
  <cp:revision>28</cp:revision>
  <dcterms:created xsi:type="dcterms:W3CDTF">2025-04-11T06:19:34Z</dcterms:created>
  <dcterms:modified xsi:type="dcterms:W3CDTF">2025-05-29T05:53:37Z</dcterms:modified>
</cp:coreProperties>
</file>